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64" r:id="rId5"/>
    <p:sldId id="267" r:id="rId6"/>
    <p:sldId id="265" r:id="rId7"/>
    <p:sldId id="258" r:id="rId8"/>
    <p:sldId id="260" r:id="rId9"/>
    <p:sldId id="261" r:id="rId10"/>
    <p:sldId id="262" r:id="rId11"/>
    <p:sldId id="268" r:id="rId12"/>
    <p:sldId id="263" r:id="rId13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Cartwright" userId="22892e2a65281779" providerId="LiveId" clId="{0868D681-A446-47E4-A7C7-F094B3AEB19F}"/>
    <pc:docChg chg="undo redo custSel addSld modSld modNotesMaster">
      <pc:chgData name="Rob Cartwright" userId="22892e2a65281779" providerId="LiveId" clId="{0868D681-A446-47E4-A7C7-F094B3AEB19F}" dt="2026-09-24T09:41:27.699" v="311" actId="26606"/>
      <pc:docMkLst>
        <pc:docMk/>
      </pc:docMkLst>
      <pc:sldChg chg="delSp modSp mod">
        <pc:chgData name="Rob Cartwright" userId="22892e2a65281779" providerId="LiveId" clId="{0868D681-A446-47E4-A7C7-F094B3AEB19F}" dt="2026-09-23T13:50:03.995" v="283" actId="26606"/>
        <pc:sldMkLst>
          <pc:docMk/>
          <pc:sldMk cId="999625607" sldId="256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2" creationId="{948C7FAC-0276-46FD-83E7-5EAC04D063C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3" creationId="{6116D6F3-E0B7-4DA0-84C5-BB2C4107850D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5" creationId="{E10F4E5E-E6BA-4E7F-9EFA-F1AB4A6C48C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7" creationId="{E8BD3C56-B46B-4DA6-BE22-4F0145B026E4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10" creationId="{E147C008-3E7F-4AFD-AC81-EF8A7D7FC628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12" creationId="{BA53AD7D-45F3-451E-9586-E9DE2D137A6F}"/>
          </ac:spMkLst>
        </pc:spChg>
        <pc:spChg chg="del mod">
          <ac:chgData name="Rob Cartwright" userId="22892e2a65281779" providerId="LiveId" clId="{0868D681-A446-47E4-A7C7-F094B3AEB19F}" dt="2026-09-23T13:50:03.995" v="283" actId="26606"/>
          <ac:spMkLst>
            <pc:docMk/>
            <pc:sldMk cId="999625607" sldId="256"/>
            <ac:spMk id="13" creationId="{C35DAA14-04E1-4233-AB6B-4650FF6CAAA1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999625607" sldId="256"/>
            <ac:spMk id="14" creationId="{887A57E6-4B1F-49B2-AF51-092290F9FC1C}"/>
          </ac:spMkLst>
        </pc:spChg>
      </pc:sldChg>
      <pc:sldChg chg="delSp modSp mod">
        <pc:chgData name="Rob Cartwright" userId="22892e2a65281779" providerId="LiveId" clId="{0868D681-A446-47E4-A7C7-F094B3AEB19F}" dt="2026-09-23T13:51:06.063" v="285" actId="26606"/>
        <pc:sldMkLst>
          <pc:docMk/>
          <pc:sldMk cId="286802604" sldId="257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5" creationId="{1D47C854-6523-412D-B6CB-523A518379D8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6" creationId="{FC8CB1C7-EC01-4641-B341-12DCB9D6380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9" creationId="{2D7F3BE7-FB0B-4613-9E2A-40A897AA3E0F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0" creationId="{6D39FB94-9FE1-4E65-8474-5FE1B2258739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2" creationId="{A14A4278-99FB-4736-A5A0-A2E6389C16A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3" creationId="{C4452197-2AF2-48AD-8F56-ED1E9A4524B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4" creationId="{D52D46B3-A501-4694-8C31-C924698E9AE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5" creationId="{E49FF225-20BA-4940-A83F-EE442BCFD67B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86802604" sldId="257"/>
            <ac:spMk id="17" creationId="{B5FA7417-9196-44A6-9665-E52FB8C94053}"/>
          </ac:spMkLst>
        </pc:spChg>
        <pc:spChg chg="del mod">
          <ac:chgData name="Rob Cartwright" userId="22892e2a65281779" providerId="LiveId" clId="{0868D681-A446-47E4-A7C7-F094B3AEB19F}" dt="2026-09-23T13:51:06.063" v="285" actId="26606"/>
          <ac:spMkLst>
            <pc:docMk/>
            <pc:sldMk cId="286802604" sldId="257"/>
            <ac:spMk id="18" creationId="{1712DCB0-3995-4D26-B309-27646C156ED3}"/>
          </ac:spMkLst>
        </pc:spChg>
      </pc:sldChg>
      <pc:sldChg chg="delSp modSp mod">
        <pc:chgData name="Rob Cartwright" userId="22892e2a65281779" providerId="LiveId" clId="{0868D681-A446-47E4-A7C7-F094B3AEB19F}" dt="2026-09-23T13:54:23.633" v="291" actId="26606"/>
        <pc:sldMkLst>
          <pc:docMk/>
          <pc:sldMk cId="1357683956" sldId="258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2" creationId="{A7C66965-5DCD-43F9-B0E3-0A43847D97BF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4" creationId="{94DC2069-F9B2-4E93-B73D-8B908E463AAD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5" creationId="{13D558D4-4F4F-4328-9950-F04D9A68AC1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8" creationId="{F2302D57-0832-4C16-A358-4FC48FA8F8A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12" creationId="{77AAC196-C879-4AB4-B1DF-EC465F07EB81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13" creationId="{CA8DA4E1-6F0A-4EB6-8C3A-727633EDF872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14" creationId="{0191E173-3BE3-4ED8-9C12-DB1C385346EA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15" creationId="{1F709782-8FF2-4438-B93F-C9A3B2244C53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357683956" sldId="258"/>
            <ac:spMk id="16" creationId="{BBEB4CDF-D137-445F-810B-5444AB812005}"/>
          </ac:spMkLst>
        </pc:spChg>
        <pc:spChg chg="mod">
          <ac:chgData name="Rob Cartwright" userId="22892e2a65281779" providerId="LiveId" clId="{0868D681-A446-47E4-A7C7-F094B3AEB19F}" dt="2026-09-23T13:43:44.614" v="269" actId="27636"/>
          <ac:spMkLst>
            <pc:docMk/>
            <pc:sldMk cId="1357683956" sldId="258"/>
            <ac:spMk id="18" creationId="{949F6CAD-E773-448E-9E29-E54CCBE3637A}"/>
          </ac:spMkLst>
        </pc:spChg>
        <pc:spChg chg="del mod">
          <ac:chgData name="Rob Cartwright" userId="22892e2a65281779" providerId="LiveId" clId="{0868D681-A446-47E4-A7C7-F094B3AEB19F}" dt="2026-09-23T13:54:23.633" v="291" actId="26606"/>
          <ac:spMkLst>
            <pc:docMk/>
            <pc:sldMk cId="1357683956" sldId="258"/>
            <ac:spMk id="19" creationId="{362646FC-71C6-4E91-AD6F-FE4B4932A6B3}"/>
          </ac:spMkLst>
        </pc:spChg>
      </pc:sldChg>
      <pc:sldChg chg="delSp modSp mod">
        <pc:chgData name="Rob Cartwright" userId="22892e2a65281779" providerId="LiveId" clId="{0868D681-A446-47E4-A7C7-F094B3AEB19F}" dt="2026-09-24T09:41:27.699" v="311" actId="26606"/>
        <pc:sldMkLst>
          <pc:docMk/>
          <pc:sldMk cId="2040128494" sldId="260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2" creationId="{0AA7D23F-405F-4529-A9D3-7FE6DF823B96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5" creationId="{1BB46CCD-260C-4DFF-9151-B4950F1C1ECB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6" creationId="{CA3ED75A-606F-4149-92F7-BE16787C27BA}"/>
          </ac:spMkLst>
        </pc:spChg>
        <pc:spChg chg="mod">
          <ac:chgData name="Rob Cartwright" userId="22892e2a65281779" providerId="LiveId" clId="{0868D681-A446-47E4-A7C7-F094B3AEB19F}" dt="2026-09-23T13:43:44.641" v="272" actId="27636"/>
          <ac:spMkLst>
            <pc:docMk/>
            <pc:sldMk cId="2040128494" sldId="260"/>
            <ac:spMk id="8" creationId="{3A101F3F-0429-48F2-8473-689E84FA22FA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10" creationId="{0A726559-8148-44F9-A028-5179A6467379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12" creationId="{147E57C4-182E-403F-8B1D-92B0CF95CA7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13" creationId="{A6DC0D77-8B0D-4AEA-B062-5552F3C45199}"/>
          </ac:spMkLst>
        </pc:spChg>
        <pc:spChg chg="mod">
          <ac:chgData name="Rob Cartwright" userId="22892e2a65281779" providerId="LiveId" clId="{0868D681-A446-47E4-A7C7-F094B3AEB19F}" dt="2026-09-23T07:54:25.552" v="11" actId="26606"/>
          <ac:spMkLst>
            <pc:docMk/>
            <pc:sldMk cId="2040128494" sldId="260"/>
            <ac:spMk id="14" creationId="{B13ADB10-81E9-42A6-9A43-E58F5E338763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2040128494" sldId="260"/>
            <ac:spMk id="15" creationId="{A68F1CCA-CE3E-4FAC-AAB5-4395FFD4EB5F}"/>
          </ac:spMkLst>
        </pc:spChg>
        <pc:spChg chg="mod">
          <ac:chgData name="Rob Cartwright" userId="22892e2a65281779" providerId="LiveId" clId="{0868D681-A446-47E4-A7C7-F094B3AEB19F}" dt="2026-09-23T07:54:25.552" v="11" actId="26606"/>
          <ac:spMkLst>
            <pc:docMk/>
            <pc:sldMk cId="2040128494" sldId="260"/>
            <ac:spMk id="17" creationId="{0C541E3F-3A9A-44BD-A528-607070E791A9}"/>
          </ac:spMkLst>
        </pc:spChg>
        <pc:spChg chg="mod">
          <ac:chgData name="Rob Cartwright" userId="22892e2a65281779" providerId="LiveId" clId="{0868D681-A446-47E4-A7C7-F094B3AEB19F}" dt="2026-09-23T13:43:44.632" v="270" actId="27636"/>
          <ac:spMkLst>
            <pc:docMk/>
            <pc:sldMk cId="2040128494" sldId="260"/>
            <ac:spMk id="18" creationId="{5372B43D-DACC-4546-984A-081BFD4C29D1}"/>
          </ac:spMkLst>
        </pc:spChg>
        <pc:spChg chg="mod">
          <ac:chgData name="Rob Cartwright" userId="22892e2a65281779" providerId="LiveId" clId="{0868D681-A446-47E4-A7C7-F094B3AEB19F}" dt="2026-09-23T13:43:44.638" v="271" actId="27636"/>
          <ac:spMkLst>
            <pc:docMk/>
            <pc:sldMk cId="2040128494" sldId="260"/>
            <ac:spMk id="19" creationId="{AD7646EA-86F6-40CA-AAB5-7B82B4C938A8}"/>
          </ac:spMkLst>
        </pc:spChg>
        <pc:spChg chg="del mod">
          <ac:chgData name="Rob Cartwright" userId="22892e2a65281779" providerId="LiveId" clId="{0868D681-A446-47E4-A7C7-F094B3AEB19F}" dt="2026-09-23T13:56:21.051" v="295" actId="26606"/>
          <ac:spMkLst>
            <pc:docMk/>
            <pc:sldMk cId="2040128494" sldId="260"/>
            <ac:spMk id="20" creationId="{C99AF720-A934-424B-A3D6-BAADE476323C}"/>
          </ac:spMkLst>
        </pc:spChg>
        <pc:graphicFrameChg chg="add mod">
          <ac:chgData name="Rob Cartwright" userId="22892e2a65281779" providerId="LiveId" clId="{0868D681-A446-47E4-A7C7-F094B3AEB19F}" dt="2026-09-24T09:41:27.699" v="311" actId="26606"/>
          <ac:graphicFrameMkLst>
            <pc:docMk/>
            <pc:sldMk cId="2040128494" sldId="260"/>
            <ac:graphicFrameMk id="11" creationId="{00000000-0000-0000-0000-000000000000}"/>
          </ac:graphicFrameMkLst>
        </pc:graphicFrameChg>
        <pc:picChg chg="mod">
          <ac:chgData name="Rob Cartwright" userId="22892e2a65281779" providerId="LiveId" clId="{0868D681-A446-47E4-A7C7-F094B3AEB19F}" dt="2026-09-23T08:02:22.662" v="254" actId="1036"/>
          <ac:picMkLst>
            <pc:docMk/>
            <pc:sldMk cId="2040128494" sldId="260"/>
            <ac:picMk id="24" creationId="{00000000-0000-0000-0000-000000000000}"/>
          </ac:picMkLst>
        </pc:picChg>
      </pc:sldChg>
      <pc:sldChg chg="delSp modSp mod">
        <pc:chgData name="Rob Cartwright" userId="22892e2a65281779" providerId="LiveId" clId="{0868D681-A446-47E4-A7C7-F094B3AEB19F}" dt="2026-09-24T09:41:27.699" v="311" actId="26606"/>
        <pc:sldMkLst>
          <pc:docMk/>
          <pc:sldMk cId="197842265" sldId="261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4" creationId="{A1B2C948-5BF7-484E-A692-353C03F780F3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5" creationId="{870D5837-174F-4813-A376-53F6AED6853F}"/>
          </ac:spMkLst>
        </pc:spChg>
        <pc:spChg chg="mod">
          <ac:chgData name="Rob Cartwright" userId="22892e2a65281779" providerId="LiveId" clId="{0868D681-A446-47E4-A7C7-F094B3AEB19F}" dt="2026-09-23T13:43:44.658" v="275" actId="27636"/>
          <ac:spMkLst>
            <pc:docMk/>
            <pc:sldMk cId="197842265" sldId="261"/>
            <ac:spMk id="8" creationId="{4CDC6C65-DB5B-49DF-8AF4-5B8F780BBEBF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10" creationId="{36A37478-D0EE-451A-90AE-09179E9FF3D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12" creationId="{1FE9F8DF-56CD-4E21-9420-6CC0F90C15BD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13" creationId="{1EE38AFE-9495-4012-BEDC-5E29BA44A204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97842265" sldId="261"/>
            <ac:spMk id="16" creationId="{4EB0008A-0D7F-4283-82D1-40250AB52B10}"/>
          </ac:spMkLst>
        </pc:spChg>
        <pc:spChg chg="mod">
          <ac:chgData name="Rob Cartwright" userId="22892e2a65281779" providerId="LiveId" clId="{0868D681-A446-47E4-A7C7-F094B3AEB19F}" dt="2026-09-23T13:43:44.646" v="274" actId="27636"/>
          <ac:spMkLst>
            <pc:docMk/>
            <pc:sldMk cId="197842265" sldId="261"/>
            <ac:spMk id="17" creationId="{91FDB246-661A-44DE-A95F-0DE3706DE8A3}"/>
          </ac:spMkLst>
        </pc:spChg>
        <pc:spChg chg="mod">
          <ac:chgData name="Rob Cartwright" userId="22892e2a65281779" providerId="LiveId" clId="{0868D681-A446-47E4-A7C7-F094B3AEB19F}" dt="2026-09-23T13:43:44.646" v="273" actId="27636"/>
          <ac:spMkLst>
            <pc:docMk/>
            <pc:sldMk cId="197842265" sldId="261"/>
            <ac:spMk id="18" creationId="{189FC36E-98BF-4356-B4FA-DFD4F38095B3}"/>
          </ac:spMkLst>
        </pc:spChg>
        <pc:spChg chg="del mod">
          <ac:chgData name="Rob Cartwright" userId="22892e2a65281779" providerId="LiveId" clId="{0868D681-A446-47E4-A7C7-F094B3AEB19F}" dt="2026-09-23T13:55:13.770" v="293" actId="26606"/>
          <ac:spMkLst>
            <pc:docMk/>
            <pc:sldMk cId="197842265" sldId="261"/>
            <ac:spMk id="19" creationId="{051DB26D-6C88-42B2-8599-79BF026AA319}"/>
          </ac:spMkLst>
        </pc:spChg>
        <pc:graphicFrameChg chg="add mod">
          <ac:chgData name="Rob Cartwright" userId="22892e2a65281779" providerId="LiveId" clId="{0868D681-A446-47E4-A7C7-F094B3AEB19F}" dt="2026-09-24T09:41:27.699" v="311" actId="26606"/>
          <ac:graphicFrameMkLst>
            <pc:docMk/>
            <pc:sldMk cId="197842265" sldId="261"/>
            <ac:graphicFrameMk id="11" creationId="{00000000-0000-0000-0000-000000000000}"/>
          </ac:graphicFrameMkLst>
        </pc:graphicFrameChg>
        <pc:picChg chg="mod">
          <ac:chgData name="Rob Cartwright" userId="22892e2a65281779" providerId="LiveId" clId="{0868D681-A446-47E4-A7C7-F094B3AEB19F}" dt="2026-09-23T08:01:28.853" v="246" actId="1038"/>
          <ac:picMkLst>
            <pc:docMk/>
            <pc:sldMk cId="197842265" sldId="261"/>
            <ac:picMk id="23" creationId="{00000000-0000-0000-0000-000000000000}"/>
          </ac:picMkLst>
        </pc:picChg>
      </pc:sldChg>
      <pc:sldChg chg="addSp delSp modSp mod">
        <pc:chgData name="Rob Cartwright" userId="22892e2a65281779" providerId="LiveId" clId="{0868D681-A446-47E4-A7C7-F094B3AEB19F}" dt="2026-09-24T09:41:27.699" v="311" actId="26606"/>
        <pc:sldMkLst>
          <pc:docMk/>
          <pc:sldMk cId="1093070694" sldId="262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2" creationId="{61C7D34C-EC47-41A2-887C-4E6CBF9C932F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4" creationId="{C3FA1688-AF60-43BF-9340-4D4056F68F12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5" creationId="{C740CFBC-0692-41A8-B4EA-DD39BC01FD84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6" creationId="{4AD809CC-98C3-4C11-BC6E-AA0B967FEE28}"/>
          </ac:spMkLst>
        </pc:spChg>
        <pc:spChg chg="mod">
          <ac:chgData name="Rob Cartwright" userId="22892e2a65281779" providerId="LiveId" clId="{0868D681-A446-47E4-A7C7-F094B3AEB19F}" dt="2026-09-23T13:43:44.671" v="276" actId="27636"/>
          <ac:spMkLst>
            <pc:docMk/>
            <pc:sldMk cId="1093070694" sldId="262"/>
            <ac:spMk id="8" creationId="{81BAB191-5B11-4998-BAA3-8CDEF728B057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12" creationId="{63FAC4C7-5CEA-4487-9CA5-E1D0851F236B}"/>
          </ac:spMkLst>
        </pc:spChg>
        <pc:spChg chg="mod">
          <ac:chgData name="Rob Cartwright" userId="22892e2a65281779" providerId="LiveId" clId="{0868D681-A446-47E4-A7C7-F094B3AEB19F}" dt="2026-09-23T13:43:44.679" v="278" actId="27636"/>
          <ac:spMkLst>
            <pc:docMk/>
            <pc:sldMk cId="1093070694" sldId="262"/>
            <ac:spMk id="13" creationId="{D69D7746-195E-4BE4-8CC2-1F188EFA8BB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14" creationId="{4C339728-6F11-4672-BBCD-34444D6E13F3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15" creationId="{65DA620C-5396-44F0-86CA-EC2E8142E2DA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16" creationId="{66457A2E-EADF-4A41-AD3B-224639BA3862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3070694" sldId="262"/>
            <ac:spMk id="18" creationId="{425C2CFF-58E3-46F1-9B3E-846F6C4A90C7}"/>
          </ac:spMkLst>
        </pc:spChg>
        <pc:spChg chg="mod">
          <ac:chgData name="Rob Cartwright" userId="22892e2a65281779" providerId="LiveId" clId="{0868D681-A446-47E4-A7C7-F094B3AEB19F}" dt="2026-09-23T13:43:44.675" v="277" actId="27636"/>
          <ac:spMkLst>
            <pc:docMk/>
            <pc:sldMk cId="1093070694" sldId="262"/>
            <ac:spMk id="19" creationId="{E5F3863B-D177-4AB2-8194-DBD087FAFD3F}"/>
          </ac:spMkLst>
        </pc:spChg>
        <pc:spChg chg="add del mod">
          <ac:chgData name="Rob Cartwright" userId="22892e2a65281779" providerId="LiveId" clId="{0868D681-A446-47E4-A7C7-F094B3AEB19F}" dt="2026-09-23T14:06:52.906" v="302" actId="26606"/>
          <ac:spMkLst>
            <pc:docMk/>
            <pc:sldMk cId="1093070694" sldId="262"/>
            <ac:spMk id="20" creationId="{EA017920-7CB0-426F-9C15-DA2D22FF2117}"/>
          </ac:spMkLst>
        </pc:spChg>
        <pc:graphicFrameChg chg="add mod">
          <ac:chgData name="Rob Cartwright" userId="22892e2a65281779" providerId="LiveId" clId="{0868D681-A446-47E4-A7C7-F094B3AEB19F}" dt="2026-09-24T09:41:27.699" v="311" actId="26606"/>
          <ac:graphicFrameMkLst>
            <pc:docMk/>
            <pc:sldMk cId="1093070694" sldId="262"/>
            <ac:graphicFrameMk id="11" creationId="{00000000-0000-0000-0000-000000000000}"/>
          </ac:graphicFrameMkLst>
        </pc:graphicFrameChg>
        <pc:picChg chg="mod">
          <ac:chgData name="Rob Cartwright" userId="22892e2a65281779" providerId="LiveId" clId="{0868D681-A446-47E4-A7C7-F094B3AEB19F}" dt="2026-09-23T08:00:18.389" v="84" actId="1036"/>
          <ac:picMkLst>
            <pc:docMk/>
            <pc:sldMk cId="1093070694" sldId="262"/>
            <ac:picMk id="24" creationId="{00000000-0000-0000-0000-000000000000}"/>
          </ac:picMkLst>
        </pc:picChg>
        <pc:picChg chg="mod">
          <ac:chgData name="Rob Cartwright" userId="22892e2a65281779" providerId="LiveId" clId="{0868D681-A446-47E4-A7C7-F094B3AEB19F}" dt="2026-09-23T07:59:59.265" v="82" actId="1035"/>
          <ac:picMkLst>
            <pc:docMk/>
            <pc:sldMk cId="1093070694" sldId="262"/>
            <ac:picMk id="25" creationId="{00000000-0000-0000-0000-000000000000}"/>
          </ac:picMkLst>
        </pc:picChg>
        <pc:picChg chg="mod">
          <ac:chgData name="Rob Cartwright" userId="22892e2a65281779" providerId="LiveId" clId="{0868D681-A446-47E4-A7C7-F094B3AEB19F}" dt="2026-09-23T07:59:33.922" v="67" actId="1036"/>
          <ac:picMkLst>
            <pc:docMk/>
            <pc:sldMk cId="1093070694" sldId="262"/>
            <ac:picMk id="26" creationId="{00000000-0000-0000-0000-000000000000}"/>
          </ac:picMkLst>
        </pc:picChg>
      </pc:sldChg>
      <pc:sldChg chg="modSp mod">
        <pc:chgData name="Rob Cartwright" userId="22892e2a65281779" providerId="LiveId" clId="{0868D681-A446-47E4-A7C7-F094B3AEB19F}" dt="2026-09-23T13:43:44.696" v="281" actId="27636"/>
        <pc:sldMkLst>
          <pc:docMk/>
          <pc:sldMk cId="1098937878" sldId="263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2" creationId="{F2F08AD9-3F23-4B40-95B3-21AA128C94C6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7" creationId="{F5C167DA-69DC-4373-AD3A-7E6918603B50}"/>
          </ac:spMkLst>
        </pc:spChg>
        <pc:spChg chg="mod">
          <ac:chgData name="Rob Cartwright" userId="22892e2a65281779" providerId="LiveId" clId="{0868D681-A446-47E4-A7C7-F094B3AEB19F}" dt="2026-09-23T13:43:44.688" v="279" actId="27636"/>
          <ac:spMkLst>
            <pc:docMk/>
            <pc:sldMk cId="1098937878" sldId="263"/>
            <ac:spMk id="8" creationId="{6B0A3A0C-BFF4-4185-BD8D-D838758B4B2C}"/>
          </ac:spMkLst>
        </pc:spChg>
        <pc:spChg chg="mod">
          <ac:chgData name="Rob Cartwright" userId="22892e2a65281779" providerId="LiveId" clId="{0868D681-A446-47E4-A7C7-F094B3AEB19F}" dt="2026-09-23T13:43:44.692" v="280" actId="27636"/>
          <ac:spMkLst>
            <pc:docMk/>
            <pc:sldMk cId="1098937878" sldId="263"/>
            <ac:spMk id="9" creationId="{BE189695-DCAD-4A77-A21D-7D5955F274CD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11" creationId="{46F31206-F070-40D9-8FCC-6B8C108732D6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12" creationId="{4140388F-4F8B-4C01-A834-B794C06D0C9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13" creationId="{1429EDE4-C4E4-4E60-B1A6-A9B7301A46B2}"/>
          </ac:spMkLst>
        </pc:spChg>
        <pc:spChg chg="mod">
          <ac:chgData name="Rob Cartwright" userId="22892e2a65281779" providerId="LiveId" clId="{0868D681-A446-47E4-A7C7-F094B3AEB19F}" dt="2026-09-23T13:43:44.696" v="281" actId="27636"/>
          <ac:spMkLst>
            <pc:docMk/>
            <pc:sldMk cId="1098937878" sldId="263"/>
            <ac:spMk id="16" creationId="{D25C90BE-13BF-4DE9-8E59-AB1E20B4E837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17" creationId="{A508785D-EF9A-43A2-9E3C-6851DEC1F669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19" creationId="{9E411A91-226B-4972-A593-B0AA4F3990B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1098937878" sldId="263"/>
            <ac:spMk id="20" creationId="{5E845B57-2295-47A5-8360-9C0C1AE313E8}"/>
          </ac:spMkLst>
        </pc:spChg>
      </pc:sldChg>
      <pc:sldChg chg="delSp modSp mod">
        <pc:chgData name="Rob Cartwright" userId="22892e2a65281779" providerId="LiveId" clId="{0868D681-A446-47E4-A7C7-F094B3AEB19F}" dt="2026-09-23T13:52:10.922" v="287" actId="26606"/>
        <pc:sldMkLst>
          <pc:docMk/>
          <pc:sldMk cId="0" sldId="264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7" creationId="{00000000-0000-0000-0000-000000000000}"/>
          </ac:spMkLst>
        </pc:spChg>
        <pc:spChg chg="del mod">
          <ac:chgData name="Rob Cartwright" userId="22892e2a65281779" providerId="LiveId" clId="{0868D681-A446-47E4-A7C7-F094B3AEB19F}" dt="2026-09-23T13:52:10.922" v="287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4"/>
            <ac:spMk id="12" creationId="{00000000-0000-0000-0000-000000000000}"/>
          </ac:spMkLst>
        </pc:spChg>
        <pc:graphicFrameChg chg="mod modGraphic">
          <ac:chgData name="Rob Cartwright" userId="22892e2a65281779" providerId="LiveId" clId="{0868D681-A446-47E4-A7C7-F094B3AEB19F}" dt="2026-09-23T13:43:44.428" v="268" actId="26606"/>
          <ac:graphicFrameMkLst>
            <pc:docMk/>
            <pc:sldMk cId="0" sldId="264"/>
            <ac:graphicFrameMk id="6" creationId="{00000000-0000-0000-0000-000000000000}"/>
          </ac:graphicFrameMkLst>
        </pc:graphicFrameChg>
        <pc:graphicFrameChg chg="mod modGraphic">
          <ac:chgData name="Rob Cartwright" userId="22892e2a65281779" providerId="LiveId" clId="{0868D681-A446-47E4-A7C7-F094B3AEB19F}" dt="2026-09-23T13:43:44.428" v="268" actId="26606"/>
          <ac:graphicFrameMkLst>
            <pc:docMk/>
            <pc:sldMk cId="0" sldId="264"/>
            <ac:graphicFrameMk id="8" creationId="{00000000-0000-0000-0000-000000000000}"/>
          </ac:graphicFrameMkLst>
        </pc:graphicFrameChg>
      </pc:sldChg>
      <pc:sldChg chg="delSp modSp mod">
        <pc:chgData name="Rob Cartwright" userId="22892e2a65281779" providerId="LiveId" clId="{0868D681-A446-47E4-A7C7-F094B3AEB19F}" dt="2026-09-23T14:06:53.266" v="303" actId="26606"/>
        <pc:sldMkLst>
          <pc:docMk/>
          <pc:sldMk cId="0" sldId="265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12" creationId="{00000000-0000-0000-0000-000000000000}"/>
          </ac:spMkLst>
        </pc:spChg>
        <pc:spChg chg="del mod">
          <ac:chgData name="Rob Cartwright" userId="22892e2a65281779" providerId="LiveId" clId="{0868D681-A446-47E4-A7C7-F094B3AEB19F}" dt="2026-09-23T13:53:18.710" v="289" actId="2660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4:06:53.266" v="303" actId="26606"/>
          <ac:spMkLst>
            <pc:docMk/>
            <pc:sldMk cId="0" sldId="265"/>
            <ac:spMk id="17" creationId="{00000000-0000-0000-0000-000000000000}"/>
          </ac:spMkLst>
        </pc:spChg>
        <pc:picChg chg="mod">
          <ac:chgData name="Rob Cartwright" userId="22892e2a65281779" providerId="LiveId" clId="{0868D681-A446-47E4-A7C7-F094B3AEB19F}" dt="2026-09-23T14:06:53.266" v="303" actId="26606"/>
          <ac:picMkLst>
            <pc:docMk/>
            <pc:sldMk cId="0" sldId="265"/>
            <ac:picMk id="18" creationId="{00000000-0000-0000-0000-000000000000}"/>
          </ac:picMkLst>
        </pc:picChg>
      </pc:sldChg>
      <pc:sldChg chg="modSp mod">
        <pc:chgData name="Rob Cartwright" userId="22892e2a65281779" providerId="LiveId" clId="{0868D681-A446-47E4-A7C7-F094B3AEB19F}" dt="2026-09-23T13:43:44.428" v="268" actId="26606"/>
        <pc:sldMkLst>
          <pc:docMk/>
          <pc:sldMk cId="0" sldId="266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4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07:41:47.514" v="3" actId="26606"/>
          <ac:spMkLst>
            <pc:docMk/>
            <pc:sldMk cId="0" sldId="266"/>
            <ac:spMk id="6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13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15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21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22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29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32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6"/>
            <ac:spMk id="33" creationId="{00000000-0000-0000-0000-000000000000}"/>
          </ac:spMkLst>
        </pc:spChg>
      </pc:sldChg>
      <pc:sldChg chg="modSp add mod setBg">
        <pc:chgData name="Rob Cartwright" userId="22892e2a65281779" providerId="LiveId" clId="{0868D681-A446-47E4-A7C7-F094B3AEB19F}" dt="2026-09-23T13:43:44.428" v="268" actId="26606"/>
        <pc:sldMkLst>
          <pc:docMk/>
          <pc:sldMk cId="0" sldId="267"/>
        </pc:sldMkLst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2" creationId="{FC9AF8BD-533E-4268-A48B-46B10CC1162E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5" creationId="{1D47C854-6523-412D-B6CB-523A518379D8}"/>
          </ac:spMkLst>
        </pc:spChg>
        <pc:spChg chg="mod">
          <ac:chgData name="Rob Cartwright" userId="22892e2a65281779" providerId="LiveId" clId="{0868D681-A446-47E4-A7C7-F094B3AEB19F}" dt="2026-09-23T13:32:42.725" v="260" actId="26606"/>
          <ac:spMkLst>
            <pc:docMk/>
            <pc:sldMk cId="0" sldId="267"/>
            <ac:spMk id="6" creationId="{FC8CB1C7-EC01-4641-B341-12DCB9D6380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7" creationId="{DDD2D7A0-7459-482D-9D76-60A5968CD314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0" creationId="{6D39FB94-9FE1-4E65-8474-5FE1B2258739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2" creationId="{A14A4278-99FB-4736-A5A0-A2E6389C16A5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3" creationId="{C4452197-2AF2-48AD-8F56-ED1E9A4524B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4" creationId="{D52D46B3-A501-4694-8C31-C924698E9AEC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5" creationId="{E49FF225-20BA-4940-A83F-EE442BCFD67B}"/>
          </ac:spMkLst>
        </pc:spChg>
        <pc:spChg chg="mod">
          <ac:chgData name="Rob Cartwright" userId="22892e2a65281779" providerId="LiveId" clId="{0868D681-A446-47E4-A7C7-F094B3AEB19F}" dt="2026-09-23T13:39:22.113" v="266" actId="26606"/>
          <ac:spMkLst>
            <pc:docMk/>
            <pc:sldMk cId="0" sldId="267"/>
            <ac:spMk id="16" creationId="{19522344-70EC-40FE-A85E-3A82EA4CFBA2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7" creationId="{B5FA7417-9196-44A6-9665-E52FB8C94053}"/>
          </ac:spMkLst>
        </pc:spChg>
        <pc:spChg chg="mod">
          <ac:chgData name="Rob Cartwright" userId="22892e2a65281779" providerId="LiveId" clId="{0868D681-A446-47E4-A7C7-F094B3AEB19F}" dt="2026-09-23T13:43:44.428" v="268" actId="26606"/>
          <ac:spMkLst>
            <pc:docMk/>
            <pc:sldMk cId="0" sldId="267"/>
            <ac:spMk id="18" creationId="{1712DCB0-3995-4D26-B309-27646C156ED3}"/>
          </ac:spMkLst>
        </pc:spChg>
      </pc:sldChg>
      <pc:sldChg chg="modSp add mod">
        <pc:chgData name="Rob Cartwright" userId="22892e2a65281779" providerId="LiveId" clId="{0868D681-A446-47E4-A7C7-F094B3AEB19F}" dt="2026-09-24T09:41:27.699" v="311" actId="26606"/>
        <pc:sldMkLst>
          <pc:docMk/>
          <pc:sldMk cId="0" sldId="268"/>
        </pc:sldMkLst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4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5:52:53.515" v="307" actId="26606"/>
          <ac:spMkLst>
            <pc:docMk/>
            <pc:sldMk cId="0" sldId="268"/>
            <ac:spMk id="5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5:52:53.515" v="307" actId="26606"/>
          <ac:spMkLst>
            <pc:docMk/>
            <pc:sldMk cId="0" sldId="268"/>
            <ac:spMk id="7" creationId="{00000000-0000-0000-0000-000000000000}"/>
          </ac:spMkLst>
        </pc:spChg>
        <pc:spChg chg="mod">
          <ac:chgData name="Rob Cartwright" userId="22892e2a65281779" providerId="LiveId" clId="{0868D681-A446-47E4-A7C7-F094B3AEB19F}" dt="2026-09-23T15:52:53.515" v="307" actId="26606"/>
          <ac:spMkLst>
            <pc:docMk/>
            <pc:sldMk cId="0" sldId="268"/>
            <ac:spMk id="9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2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3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5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6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7" creationId="{00000000-0000-0000-0000-000000000000}"/>
          </ac:spMkLst>
        </pc:spChg>
        <pc:spChg chg="mod">
          <ac:chgData name="Rob Cartwright" userId="22892e2a65281779" providerId="LiveId" clId="{0868D681-A446-47E4-A7C7-F094B3AEB19F}" dt="2026-09-24T09:41:27.699" v="311" actId="26606"/>
          <ac:spMkLst>
            <pc:docMk/>
            <pc:sldMk cId="0" sldId="268"/>
            <ac:spMk id="18" creationId="{00000000-0000-0000-0000-000000000000}"/>
          </ac:spMkLst>
        </pc:spChg>
        <pc:graphicFrameChg chg="add mod">
          <ac:chgData name="Rob Cartwright" userId="22892e2a65281779" providerId="LiveId" clId="{0868D681-A446-47E4-A7C7-F094B3AEB19F}" dt="2026-09-24T09:41:27.699" v="311" actId="26606"/>
          <ac:graphicFrameMkLst>
            <pc:docMk/>
            <pc:sldMk cId="0" sldId="268"/>
            <ac:graphicFrameMk id="10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174A3A"/>
            </a:solidFill>
            <a:ln w="0">
              <a:solidFill>
                <a:srgbClr val="174A3A"/>
              </a:solidFill>
              <a:prstDash val="solid"/>
            </a:ln>
          </c:spPr>
          <c:invertIfNegative val="1"/>
          <c:cat>
            <c:strRef>
              <c:f>Sheet1!$A$2:$A$2</c:f>
              <c:strCache>
                <c:ptCount val="1"/>
                <c:pt idx="0">
                  <c:v>Customer demand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174A3A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39CA-4B81-A2AE-6B4D45DC27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E8D9C4"/>
            </a:solidFill>
            <a:ln w="0">
              <a:solidFill>
                <a:srgbClr val="E8D9C4"/>
              </a:solidFill>
              <a:prstDash val="solid"/>
            </a:ln>
          </c:spPr>
          <c:invertIfNegative val="1"/>
          <c:cat>
            <c:strRef>
              <c:f>Sheet1!$A$2:$A$2</c:f>
              <c:strCache>
                <c:ptCount val="1"/>
                <c:pt idx="0">
                  <c:v>Customer demand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E8D9C4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39CA-4B81-A2AE-6B4D45DC2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  <c:txPr>
    <a:bodyPr/>
    <a:lstStyle/>
    <a:p>
      <a:pPr>
        <a:defRPr>
          <a:latin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v>SHOCK matched</c:v>
          </c:tx>
          <c:spPr>
            <a:solidFill>
              <a:srgbClr val="174A3A"/>
            </a:solidFill>
            <a:ln w="0">
              <a:solidFill>
                <a:srgbClr val="174A3A"/>
              </a:solidFill>
              <a:prstDash val="solid"/>
            </a:ln>
          </c:spPr>
          <c:invertIfNegative val="1"/>
          <c:cat>
            <c:strLit>
              <c:ptCount val="1"/>
              <c:pt idx="0">
                <c:v>Customer demand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174A3A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0945-467B-9CF4-F25B6383CD18}"/>
            </c:ext>
          </c:extLst>
        </c:ser>
        <c:ser>
          <c:idx val="1"/>
          <c:order val="1"/>
          <c:tx>
            <c:v>Standard 100Green</c:v>
          </c:tx>
          <c:spPr>
            <a:solidFill>
              <a:srgbClr val="E8D9C4"/>
            </a:solidFill>
            <a:ln w="0">
              <a:solidFill>
                <a:srgbClr val="E8D9C4"/>
              </a:solidFill>
              <a:prstDash val="solid"/>
            </a:ln>
          </c:spPr>
          <c:invertIfNegative val="1"/>
          <c:cat>
            <c:strLit>
              <c:ptCount val="1"/>
              <c:pt idx="0">
                <c:v>Customer demand</c:v>
              </c:pt>
            </c:strLit>
          </c:cat>
          <c:val>
            <c:numLit>
              <c:formatCode>General</c:formatCode>
              <c:ptCount val="1"/>
              <c:pt idx="0">
                <c:v>100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E8D9C4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0945-467B-9CF4-F25B6383C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  <c:txPr>
    <a:bodyPr/>
    <a:lstStyle/>
    <a:p>
      <a:pPr>
        <a:defRPr>
          <a:latin typeface="Verdana"/>
        </a:defRPr>
      </a:pPr>
      <a:endParaRPr lang="en-US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174A3A"/>
            </a:solidFill>
            <a:ln w="0">
              <a:solidFill>
                <a:srgbClr val="174A3A"/>
              </a:solidFill>
              <a:prstDash val="solid"/>
            </a:ln>
          </c:spPr>
          <c:invertIfNegative val="1"/>
          <c:cat>
            <c:strRef>
              <c:f>Sheet1!$A$2:$A$4</c:f>
              <c:strCache>
                <c:ptCount val="3"/>
                <c:pt idx="0">
                  <c:v>Full local match</c:v>
                </c:pt>
                <c:pt idx="1">
                  <c:v>Partial match · example</c:v>
                </c:pt>
                <c:pt idx="2">
                  <c:v>No local generation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75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174A3A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48AF-40E0-9ABC-F088B95E7A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E8D9C4"/>
            </a:solidFill>
            <a:ln w="0">
              <a:solidFill>
                <a:srgbClr val="E8D9C4"/>
              </a:solidFill>
              <a:prstDash val="solid"/>
            </a:ln>
          </c:spPr>
          <c:invertIfNegative val="1"/>
          <c:cat>
            <c:strRef>
              <c:f>Sheet1!$A$2:$A$4</c:f>
              <c:strCache>
                <c:ptCount val="3"/>
                <c:pt idx="0">
                  <c:v>Full local match</c:v>
                </c:pt>
                <c:pt idx="1">
                  <c:v>Partial match · example</c:v>
                </c:pt>
                <c:pt idx="2">
                  <c:v>No local generation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25</c:v>
                </c:pt>
                <c:pt idx="2">
                  <c:v>100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E8D9C4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48AF-40E0-9ABC-F088B95E7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Verdana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  <c:txPr>
    <a:bodyPr/>
    <a:lstStyle/>
    <a:p>
      <a:pPr>
        <a:defRPr>
          <a:latin typeface="Verdana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SHOCK local</c:v>
                </c:pt>
              </c:strCache>
            </c:strRef>
          </c:tx>
          <c:spPr>
            <a:solidFill>
              <a:srgbClr val="174A3A"/>
            </a:solidFill>
            <a:ln>
              <a:noFill/>
            </a:ln>
          </c:spPr>
          <c:invertIfNegative val="1"/>
          <c:dLbls>
            <c:numFmt formatCode="0&quot; kWh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  <a:latin typeface="Verdan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181-4030-B42B-5280C1FC1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100Green</c:v>
                </c:pt>
              </c:strCache>
            </c:strRef>
          </c:tx>
          <c:spPr>
            <a:solidFill>
              <a:srgbClr val="E8D9C4"/>
            </a:solidFill>
            <a:ln>
              <a:noFill/>
            </a:ln>
          </c:spPr>
          <c:invertIfNegative val="1"/>
          <c:dLbls>
            <c:numFmt formatCode="0&quot; kWh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21312B"/>
                    </a:solidFill>
                    <a:latin typeface="Verdana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Demand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C181-4030-B42B-5280C1FC1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068027336"/>
        <c:axId val="2113994440"/>
      </c:barChart>
      <c:catAx>
        <c:axId val="20680273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30"/>
          <c:min val="0"/>
        </c:scaling>
        <c:delete val="0"/>
        <c:axPos val="b"/>
        <c:numFmt formatCode="0&quot; kWh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8736D"/>
                </a:solidFill>
                <a:latin typeface="Verdana"/>
              </a:defRPr>
            </a:pPr>
            <a:endParaRPr lang="en-US"/>
          </a:p>
        </c:txPr>
        <c:crossAx val="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06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20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7A57E6-4B1F-49B2-AF51-092290F9FC1C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SHOCK AGM ·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8C7FAC-0276-46FD-83E7-5EAC04D063C5}"/>
              </a:ext>
            </a:extLst>
          </p:cNvPr>
          <p:cNvSpPr>
            <a:spLocks noGrp="1"/>
          </p:cNvSpPr>
          <p:nvPr/>
        </p:nvSpPr>
        <p:spPr>
          <a:xfrm>
            <a:off x="685800" y="1409700"/>
            <a:ext cx="7905750" cy="1733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25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525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Energy Local</a:t>
            </a:r>
            <a:endParaRPr sz="5250" b="1" i="0">
              <a:solidFill>
                <a:srgbClr val="174A3A"/>
              </a:solidFill>
              <a:latin typeface="Georgia"/>
              <a:ea typeface="Georgia"/>
              <a:cs typeface="Georgia"/>
            </a:endParaRPr>
          </a:p>
          <a:p>
            <a:pPr algn="l">
              <a:defRPr sz="525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525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Southwell</a:t>
            </a:r>
            <a:endParaRPr sz="5250" b="1" i="0">
              <a:solidFill>
                <a:srgbClr val="174A3A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16D6F3-E0B7-4DA0-84C5-BB2C4107850D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025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2025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What customers experience as local generation changes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727C65-1E78-4828-9CB4-5DDC84863026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3810000" cy="6858000"/>
          </a:xfrm>
          <a:prstGeom prst="rect">
            <a:avLst/>
          </a:prstGeom>
          <a:solidFill>
            <a:srgbClr val="174A3A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0F4E5E-E6BA-4E7F-9EFA-F1AB4A6C48C5}"/>
              </a:ext>
            </a:extLst>
          </p:cNvPr>
          <p:cNvSpPr>
            <a:spLocks noGrp="1"/>
          </p:cNvSpPr>
          <p:nvPr/>
        </p:nvSpPr>
        <p:spPr>
          <a:xfrm>
            <a:off x="8858250" y="15240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FFF9EF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FFF9EF"/>
                </a:solidFill>
                <a:latin typeface="Verdana"/>
                <a:ea typeface="Aptos"/>
                <a:cs typeface="Aptos"/>
              </a:rPr>
              <a:t>FULL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559134-C243-475A-854B-BB7C9DBA02FA}"/>
              </a:ext>
            </a:extLst>
          </p:cNvPr>
          <p:cNvSpPr>
            <a:spLocks noGrp="1"/>
          </p:cNvSpPr>
          <p:nvPr/>
        </p:nvSpPr>
        <p:spPr>
          <a:xfrm>
            <a:off x="8858250" y="1885950"/>
            <a:ext cx="2381250" cy="26670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BD3C56-B46B-4DA6-BE22-4F0145B026E4}"/>
              </a:ext>
            </a:extLst>
          </p:cNvPr>
          <p:cNvSpPr>
            <a:spLocks noGrp="1"/>
          </p:cNvSpPr>
          <p:nvPr/>
        </p:nvSpPr>
        <p:spPr>
          <a:xfrm>
            <a:off x="8858250" y="26670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FFF9EF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FFF9EF"/>
                </a:solidFill>
                <a:latin typeface="Verdana"/>
                <a:ea typeface="Aptos"/>
                <a:cs typeface="Aptos"/>
              </a:rPr>
              <a:t>PARTIAL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F6C030-6BD3-4550-9454-11E54914615D}"/>
              </a:ext>
            </a:extLst>
          </p:cNvPr>
          <p:cNvSpPr>
            <a:spLocks noGrp="1"/>
          </p:cNvSpPr>
          <p:nvPr/>
        </p:nvSpPr>
        <p:spPr>
          <a:xfrm>
            <a:off x="8858250" y="3028950"/>
            <a:ext cx="1381125" cy="26670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787939-EF0E-440A-9F72-1C9D09214FC7}"/>
              </a:ext>
            </a:extLst>
          </p:cNvPr>
          <p:cNvSpPr>
            <a:spLocks noGrp="1"/>
          </p:cNvSpPr>
          <p:nvPr/>
        </p:nvSpPr>
        <p:spPr>
          <a:xfrm>
            <a:off x="10239375" y="3028950"/>
            <a:ext cx="1000125" cy="266700"/>
          </a:xfrm>
          <a:prstGeom prst="rect">
            <a:avLst/>
          </a:prstGeom>
          <a:solidFill>
            <a:srgbClr val="DDE7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47C008-3E7F-4AFD-AC81-EF8A7D7FC628}"/>
              </a:ext>
            </a:extLst>
          </p:cNvPr>
          <p:cNvSpPr>
            <a:spLocks noGrp="1"/>
          </p:cNvSpPr>
          <p:nvPr/>
        </p:nvSpPr>
        <p:spPr>
          <a:xfrm>
            <a:off x="8858250" y="38100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FFF9EF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FFF9EF"/>
                </a:solidFill>
                <a:latin typeface="Verdana"/>
                <a:ea typeface="Aptos"/>
                <a:cs typeface="Aptos"/>
              </a:rPr>
              <a:t>NONE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5AF85D-D034-451F-B54B-A0D429E66B6A}"/>
              </a:ext>
            </a:extLst>
          </p:cNvPr>
          <p:cNvSpPr>
            <a:spLocks noGrp="1"/>
          </p:cNvSpPr>
          <p:nvPr/>
        </p:nvSpPr>
        <p:spPr>
          <a:xfrm>
            <a:off x="8858250" y="4171950"/>
            <a:ext cx="2381250" cy="266700"/>
          </a:xfrm>
          <a:prstGeom prst="rect">
            <a:avLst/>
          </a:prstGeom>
          <a:solidFill>
            <a:srgbClr val="DDE7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53AD7D-45F3-451E-9586-E9DE2D137A6F}"/>
              </a:ext>
            </a:extLst>
          </p:cNvPr>
          <p:cNvSpPr>
            <a:spLocks noGrp="1"/>
          </p:cNvSpPr>
          <p:nvPr/>
        </p:nvSpPr>
        <p:spPr>
          <a:xfrm>
            <a:off x="8858250" y="5048250"/>
            <a:ext cx="2428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041" lnSpcReduction="10000"/>
          </a:bodyPr>
          <a:lstStyle/>
          <a:p>
            <a:pPr algn="l">
              <a:defRPr sz="1725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725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One reliable supply.</a:t>
            </a:r>
          </a:p>
          <a:p>
            <a:pPr algn="l">
              <a:defRPr sz="1725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725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A changing local match.</a:t>
            </a:r>
          </a:p>
        </p:txBody>
      </p:sp>
      <p:pic>
        <p:nvPicPr>
          <p:cNvPr id="15" name="Energy Local Southwell logo" descr="Official Energy Local Southwell Area logo supplied by the us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48" y="164592"/>
            <a:ext cx="1508760" cy="110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2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624" y="512064"/>
            <a:ext cx="73152" cy="777240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30352"/>
            <a:ext cx="5943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ENERGY LOCAL · THE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561320" cy="1015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300" b="1">
                <a:solidFill>
                  <a:srgbClr val="174A3A"/>
                </a:solidFill>
                <a:latin typeface="Verdana"/>
              </a:rPr>
              <a:t>Energy Local gives local generation more value by matching it with local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011680"/>
            <a:ext cx="6400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000" b="1">
                <a:solidFill>
                  <a:srgbClr val="E3A33B"/>
                </a:solidFill>
                <a:latin typeface="Verdana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011680"/>
            <a:ext cx="217627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000" b="1">
                <a:solidFill>
                  <a:srgbClr val="174A3A"/>
                </a:solidFill>
                <a:latin typeface="Verdana"/>
              </a:rPr>
              <a:t>A local cooperative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670048"/>
            <a:ext cx="2926080" cy="7155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50" b="0">
                <a:solidFill>
                  <a:srgbClr val="21312B"/>
                </a:solidFill>
                <a:latin typeface="Verdana"/>
              </a:rPr>
              <a:t>Households and small renewable generators join an Energy Local Club.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22191" y="2011680"/>
            <a:ext cx="9144" cy="132588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096512" y="2011680"/>
            <a:ext cx="6400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000" b="1">
                <a:solidFill>
                  <a:srgbClr val="E3A33B"/>
                </a:solidFill>
                <a:latin typeface="Verdana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2312" y="2029968"/>
            <a:ext cx="2514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000" b="1">
                <a:solidFill>
                  <a:srgbClr val="174A3A"/>
                </a:solidFill>
                <a:latin typeface="Verdana"/>
              </a:rPr>
              <a:t>Half-hourly matching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96512" y="2670048"/>
            <a:ext cx="2926080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50" b="0">
                <a:solidFill>
                  <a:srgbClr val="21312B"/>
                </a:solidFill>
                <a:latin typeface="Verdana"/>
              </a:rPr>
              <a:t>Smart-meter data shows when members use electricity as local power is generated.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32904" y="2011680"/>
            <a:ext cx="9144" cy="132588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07224" y="2011680"/>
            <a:ext cx="6400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000" b="1">
                <a:solidFill>
                  <a:srgbClr val="E3A33B"/>
                </a:solidFill>
                <a:latin typeface="Verdan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3024" y="2029968"/>
            <a:ext cx="2514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000" b="1">
                <a:solidFill>
                  <a:srgbClr val="174A3A"/>
                </a:solidFill>
                <a:latin typeface="Verdana"/>
              </a:rPr>
              <a:t>A shared better deal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7224" y="2670048"/>
            <a:ext cx="2926080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50" b="0">
                <a:solidFill>
                  <a:srgbClr val="21312B"/>
                </a:solidFill>
                <a:latin typeface="Verdana"/>
              </a:rPr>
              <a:t>Matched electricity uses the Club’s agreed Match Tariff; unmatched demand comes from the supplier.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794760"/>
            <a:ext cx="10561320" cy="27432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4050791"/>
            <a:ext cx="4526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FOR LOCAL GENERATORS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288536"/>
            <a:ext cx="466344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200" b="1">
                <a:solidFill>
                  <a:srgbClr val="174A3A"/>
                </a:solidFill>
                <a:latin typeface="Verdana"/>
              </a:rPr>
              <a:t>A fairer route to market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4928616"/>
            <a:ext cx="82296" cy="82296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6968" y="4846320"/>
            <a:ext cx="45079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0">
                <a:solidFill>
                  <a:srgbClr val="21312B"/>
                </a:solidFill>
                <a:latin typeface="Verdana"/>
              </a:rPr>
              <a:t>The Club agrees a Match Tariff that can pay more than conventional export arrangements.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5541264"/>
            <a:ext cx="82296" cy="82296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6968" y="5458968"/>
            <a:ext cx="45079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0">
                <a:solidFill>
                  <a:srgbClr val="21312B"/>
                </a:solidFill>
                <a:latin typeface="Verdana"/>
              </a:rPr>
              <a:t>Better income can help existing schemes remain viable and support more local renewables.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6440" y="4050791"/>
            <a:ext cx="9144" cy="1956816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99632" y="4050791"/>
            <a:ext cx="45720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FOR LOCAL CLUB MEMBERS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9632" y="4288536"/>
            <a:ext cx="48006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200" b="1">
                <a:solidFill>
                  <a:srgbClr val="174A3A"/>
                </a:solidFill>
                <a:latin typeface="Verdana"/>
              </a:rPr>
              <a:t>Lower bills. More local value.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99632" y="4928616"/>
            <a:ext cx="82296" cy="82296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0" y="4846320"/>
            <a:ext cx="45079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0">
                <a:solidFill>
                  <a:srgbClr val="21312B"/>
                </a:solidFill>
                <a:latin typeface="Verdana"/>
              </a:rPr>
              <a:t>Matched local electricity is cheaper than the standard supply rate agreed for the Club.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99632" y="5541264"/>
            <a:ext cx="82296" cy="82296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0" y="5458968"/>
            <a:ext cx="45079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0">
                <a:solidFill>
                  <a:srgbClr val="21312B"/>
                </a:solidFill>
                <a:latin typeface="Verdana"/>
              </a:rPr>
              <a:t>Members can save more by shifting some use to times when local generation is available.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126480"/>
            <a:ext cx="96012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750" b="0">
                <a:solidFill>
                  <a:srgbClr val="68736D"/>
                </a:solidFill>
                <a:latin typeface="Verdana"/>
              </a:rPr>
              <a:t>Sources: energylocal.org.uk/about-us · /settle/key-info · /generalFAQs · /demandshiftingblog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6263640"/>
            <a:ext cx="10817352" cy="9144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" y="6419088"/>
            <a:ext cx="5907024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25" b="1">
                <a:solidFill>
                  <a:srgbClr val="68736D"/>
                </a:solidFill>
                <a:latin typeface="Verdana"/>
              </a:rPr>
              <a:t>SOUTHWELL ENERGY LOCAL CLUB · SHOCK AGM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00816" y="6382512"/>
            <a:ext cx="420624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900" b="1">
                <a:solidFill>
                  <a:srgbClr val="B95E45"/>
                </a:solidFill>
                <a:latin typeface="Verdana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94BFC3E-7374-4811-94CE-D2FF4BB6D727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9AF8BD-533E-4268-A48B-46B10CC1162E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THE OFFER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6EBDC83-676D-4E93-90EB-6106CBA48FD1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336DE-043E-4226-8248-7644D3B2E5A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7C854-6523-412D-B6CB-523A518379D8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03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8CB1C7-EC01-4641-B341-12DCB9D6380C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Local matching unlocks a 40% lower electricity rate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2D7A0-7459-482D-9D76-60A5968CD314}"/>
              </a:ext>
            </a:extLst>
          </p:cNvPr>
          <p:cNvSpPr>
            <a:spLocks noGrp="1"/>
          </p:cNvSpPr>
          <p:nvPr/>
        </p:nvSpPr>
        <p:spPr>
          <a:xfrm>
            <a:off x="904875" y="2524125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STANDARD 100GREEN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C441C-8DB3-4504-A9B3-80A6730333F8}"/>
              </a:ext>
            </a:extLst>
          </p:cNvPr>
          <p:cNvSpPr>
            <a:spLocks noGrp="1"/>
          </p:cNvSpPr>
          <p:nvPr/>
        </p:nvSpPr>
        <p:spPr>
          <a:xfrm>
            <a:off x="904875" y="28575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837" lnSpcReduction="10000"/>
          </a:bodyPr>
          <a:lstStyle/>
          <a:p>
            <a:pPr algn="l">
              <a:defRPr sz="6450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6450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100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7F3BE7-FB0B-4613-9E2A-40A897AA3E0F}"/>
              </a:ext>
            </a:extLst>
          </p:cNvPr>
          <p:cNvSpPr>
            <a:spLocks noGrp="1"/>
          </p:cNvSpPr>
          <p:nvPr/>
        </p:nvSpPr>
        <p:spPr>
          <a:xfrm>
            <a:off x="904875" y="38862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500" b="0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indexed rate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39FB94-9FE1-4E65-8474-5FE1B2258739}"/>
              </a:ext>
            </a:extLst>
          </p:cNvPr>
          <p:cNvSpPr>
            <a:spLocks noGrp="1"/>
          </p:cNvSpPr>
          <p:nvPr/>
        </p:nvSpPr>
        <p:spPr>
          <a:xfrm>
            <a:off x="4238625" y="2971800"/>
            <a:ext cx="857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495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495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→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E3F489-7568-4EDB-814B-D601A5BE3B8A}"/>
              </a:ext>
            </a:extLst>
          </p:cNvPr>
          <p:cNvSpPr>
            <a:spLocks noGrp="1"/>
          </p:cNvSpPr>
          <p:nvPr/>
        </p:nvSpPr>
        <p:spPr>
          <a:xfrm>
            <a:off x="5810250" y="25241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SHOCK-MATCHED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A4278-99FB-4736-A5A0-A2E6389C16A5}"/>
              </a:ext>
            </a:extLst>
          </p:cNvPr>
          <p:cNvSpPr>
            <a:spLocks noGrp="1"/>
          </p:cNvSpPr>
          <p:nvPr/>
        </p:nvSpPr>
        <p:spPr>
          <a:xfrm>
            <a:off x="5810250" y="2857500"/>
            <a:ext cx="247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837" lnSpcReduction="10000"/>
          </a:bodyPr>
          <a:lstStyle/>
          <a:p>
            <a:pPr algn="l">
              <a:defRPr sz="6450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6450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60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452197-2AF2-48AD-8F56-ED1E9A4524BC}"/>
              </a:ext>
            </a:extLst>
          </p:cNvPr>
          <p:cNvSpPr>
            <a:spLocks noGrp="1"/>
          </p:cNvSpPr>
          <p:nvPr/>
        </p:nvSpPr>
        <p:spPr>
          <a:xfrm>
            <a:off x="5810250" y="38862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500" b="0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indexed rate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2D46B3-A501-4694-8C31-C924698E9AEC}"/>
              </a:ext>
            </a:extLst>
          </p:cNvPr>
          <p:cNvSpPr>
            <a:spLocks noGrp="1"/>
          </p:cNvSpPr>
          <p:nvPr/>
        </p:nvSpPr>
        <p:spPr>
          <a:xfrm>
            <a:off x="9334500" y="2647950"/>
            <a:ext cx="2190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57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57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40%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9FF225-20BA-4940-A83F-EE442BCFD67B}"/>
              </a:ext>
            </a:extLst>
          </p:cNvPr>
          <p:cNvSpPr>
            <a:spLocks noGrp="1"/>
          </p:cNvSpPr>
          <p:nvPr/>
        </p:nvSpPr>
        <p:spPr>
          <a:xfrm>
            <a:off x="8572500" y="3638550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5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5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discount on the standard</a:t>
            </a:r>
          </a:p>
          <a:p>
            <a:pPr algn="r">
              <a:defRPr sz="15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5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100Green electricity tariff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522344-70EC-40FE-A85E-3A82EA4CFBA2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10820400" cy="28575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FA7417-9196-44A6-9665-E52FB8C94053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1009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376" lnSpcReduction="10000"/>
          </a:bodyPr>
          <a:lstStyle/>
          <a:p>
            <a:pPr algn="l">
              <a:defRPr sz="2025" b="1" i="0">
                <a:solidFill>
                  <a:srgbClr val="21312B"/>
                </a:solidFill>
                <a:latin typeface="Georgia"/>
                <a:ea typeface="Georgia"/>
                <a:cs typeface="Georgia"/>
              </a:defRPr>
            </a:pPr>
            <a:r>
              <a:rPr lang="en-GB" sz="2025" b="1" i="0">
                <a:solidFill>
                  <a:srgbClr val="21312B"/>
                </a:solidFill>
                <a:latin typeface="Verdana"/>
                <a:ea typeface="Georgia"/>
                <a:cs typeface="Georgia"/>
              </a:rPr>
              <a:t>The customer benefit follows the share of demand that SHOCK generation can match.</a:t>
            </a:r>
          </a:p>
        </p:txBody>
      </p:sp>
    </p:spTree>
    <p:extLst>
      <p:ext uri="{BB962C8B-B14F-4D97-AF65-F5344CB8AC3E}">
        <p14:creationId xmlns:p14="http://schemas.microsoft.com/office/powerpoint/2010/main" val="28680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624" y="512064"/>
            <a:ext cx="73152" cy="777240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30352"/>
            <a:ext cx="98755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TARIFF DETAIL · PRICES PER kWh · FIXED TO 31 MARCH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424160" cy="104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400" b="1">
                <a:solidFill>
                  <a:srgbClr val="174A3A"/>
                </a:solidFill>
                <a:latin typeface="Verdana"/>
              </a:rPr>
              <a:t>Matched tariffs are 40% lower in every time band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22860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300" b="1">
                <a:solidFill>
                  <a:srgbClr val="B95E45"/>
                </a:solidFill>
                <a:latin typeface="Verdana"/>
              </a:rPr>
              <a:t>MON–FRI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11394"/>
              </p:ext>
            </p:extLst>
          </p:nvPr>
        </p:nvGraphicFramePr>
        <p:xfrm>
          <a:off x="685800" y="2103120"/>
          <a:ext cx="10817352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2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772">
                <a:tc>
                  <a:txBody>
                    <a:bodyPr/>
                    <a:lstStyle/>
                    <a:p>
                      <a:pPr algn="l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TIME BAND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100GREEN TOUT
STANDARD TARIFF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LOCAL ENERGY
MATCH TARIFF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772">
                <a:tc>
                  <a:txBody>
                    <a:bodyPr/>
                    <a:lstStyle/>
                    <a:p>
                      <a:pPr algn="l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00:00–07:00 · Cheap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F5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14.93p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E8D9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174A3A"/>
                          </a:solidFill>
                          <a:latin typeface="Verdana"/>
                        </a:rPr>
                        <a:t>8.96p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DDE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772">
                <a:tc>
                  <a:txBody>
                    <a:bodyPr/>
                    <a:lstStyle/>
                    <a:p>
                      <a:pPr algn="l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16:00–20:00 · Peak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F5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27.08p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E8D9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174A3A"/>
                          </a:solidFill>
                          <a:latin typeface="Verdana"/>
                        </a:rPr>
                        <a:t>16.25p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DDE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772">
                <a:tc>
                  <a:txBody>
                    <a:bodyPr/>
                    <a:lstStyle/>
                    <a:p>
                      <a:pPr algn="l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All other times · Standard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F5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22.88p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E8D9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174A3A"/>
                          </a:solidFill>
                          <a:latin typeface="Verdana"/>
                        </a:rPr>
                        <a:t>13.73p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DDE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4187952"/>
            <a:ext cx="22860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300" b="1">
                <a:solidFill>
                  <a:srgbClr val="B95E45"/>
                </a:solidFill>
                <a:latin typeface="Verdana"/>
              </a:rPr>
              <a:t>WEEKENDS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855600"/>
              </p:ext>
            </p:extLst>
          </p:nvPr>
        </p:nvGraphicFramePr>
        <p:xfrm>
          <a:off x="685800" y="4462272"/>
          <a:ext cx="10817352" cy="1328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2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l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TIME BAND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100GREEN TOUT
STANDARD TARIFF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FFF9EF"/>
                          </a:solidFill>
                          <a:latin typeface="Verdana"/>
                        </a:rPr>
                        <a:t>LOCAL ENERGY
MATCH TARIFF</a:t>
                      </a:r>
                    </a:p>
                  </a:txBody>
                  <a:tcPr marL="128016" marR="109728" marT="64008" anchor="ctr">
                    <a:lnL w="0" cap="flat" cmpd="sng" algn="ctr">
                      <a:solidFill>
                        <a:srgbClr val="174A3A"/>
                      </a:solidFill>
                      <a:prstDash val="solid"/>
                    </a:lnL>
                    <a:lnR w="0" cap="flat" cmpd="sng" algn="ctr">
                      <a:solidFill>
                        <a:srgbClr val="174A3A"/>
                      </a:solidFill>
                      <a:prstDash val="solid"/>
                    </a:lnR>
                    <a:lnT w="0" cap="flat" cmpd="sng" algn="ctr">
                      <a:solidFill>
                        <a:srgbClr val="174A3A"/>
                      </a:solidFill>
                      <a:prstDash val="solid"/>
                    </a:lnT>
                    <a:lnB w="0" cap="flat" cmpd="sng" algn="ctr">
                      <a:solidFill>
                        <a:srgbClr val="174A3A"/>
                      </a:solidFill>
                      <a:prstDash val="solid"/>
                    </a:lnB>
                    <a:solidFill>
                      <a:srgbClr val="174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00:00–07:00 · Cheap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F5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14.93p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E8D9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174A3A"/>
                          </a:solidFill>
                          <a:latin typeface="Verdana"/>
                        </a:rPr>
                        <a:t>8.96p</a:t>
                      </a:r>
                    </a:p>
                  </a:txBody>
                  <a:tcPr marL="128016" marR="109728" marT="64008" anchor="ctr">
                    <a:lnT w="0" cap="flat" cmpd="sng" algn="ctr">
                      <a:solidFill>
                        <a:srgbClr val="174A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DDE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07:00–00:00 · Standard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F5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rgbClr val="21312B"/>
                          </a:solidFill>
                          <a:latin typeface="Verdana"/>
                        </a:rPr>
                        <a:t>22.88p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E8D9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174A3A"/>
                          </a:solidFill>
                          <a:latin typeface="Verdana"/>
                        </a:rPr>
                        <a:t>13.73p</a:t>
                      </a:r>
                    </a:p>
                  </a:txBody>
                  <a:tcPr marL="128016" marR="109728" marT="64008" anchor="ctr">
                    <a:lnT w="12700" cap="flat" cmpd="sng" algn="ctr">
                      <a:solidFill>
                        <a:srgbClr val="CFC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5B5"/>
                      </a:solidFill>
                      <a:prstDash val="solid"/>
                    </a:lnB>
                    <a:solidFill>
                      <a:srgbClr val="DDE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85800" y="6263640"/>
            <a:ext cx="10817352" cy="9144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419088"/>
            <a:ext cx="5907024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25" b="1">
                <a:solidFill>
                  <a:srgbClr val="68736D"/>
                </a:solidFill>
                <a:latin typeface="Verdana"/>
              </a:rPr>
              <a:t>SOUTHWELL ENERGY LOCAL CLUB · SHOCK AGM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0816" y="6382512"/>
            <a:ext cx="420624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900" b="1">
                <a:solidFill>
                  <a:srgbClr val="B95E45"/>
                </a:solidFill>
                <a:latin typeface="Verdana"/>
              </a:rPr>
              <a:t>04</a:t>
            </a:r>
            <a:endParaRPr sz="900" b="1">
              <a:solidFill>
                <a:srgbClr val="B95E45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94BFC3E-7374-4811-94CE-D2FF4BB6D727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9AF8BD-533E-4268-A48B-46B10CC1162E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GENERATION INCOME · FROM 1 OCTOBER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6EBDC83-676D-4E93-90EB-6106CBA48FD1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336DE-043E-4226-8248-7644D3B2E5A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7C854-6523-412D-B6CB-523A518379D8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05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8CB1C7-EC01-4641-B341-12DCB9D6380C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100Green raises SHOCK’s PPA rate to 9.26p/kWh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D2D7A0-7459-482D-9D76-60A5968CD314}"/>
              </a:ext>
            </a:extLst>
          </p:cNvPr>
          <p:cNvSpPr>
            <a:spLocks noGrp="1"/>
          </p:cNvSpPr>
          <p:nvPr/>
        </p:nvSpPr>
        <p:spPr>
          <a:xfrm>
            <a:off x="904875" y="2524125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GOOD ENERGY · PREVIOUS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C441C-8DB3-4504-A9B3-80A6730333F8}"/>
              </a:ext>
            </a:extLst>
          </p:cNvPr>
          <p:cNvSpPr>
            <a:spLocks noGrp="1"/>
          </p:cNvSpPr>
          <p:nvPr/>
        </p:nvSpPr>
        <p:spPr>
          <a:xfrm>
            <a:off x="904875" y="2857500"/>
            <a:ext cx="27432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837" lnSpcReduction="10000"/>
          </a:bodyPr>
          <a:lstStyle/>
          <a:p>
            <a:pPr algn="l">
              <a:defRPr sz="6450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6450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7.18p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7F3BE7-FB0B-4613-9E2A-40A897AA3E0F}"/>
              </a:ext>
            </a:extLst>
          </p:cNvPr>
          <p:cNvSpPr>
            <a:spLocks noGrp="1"/>
          </p:cNvSpPr>
          <p:nvPr/>
        </p:nvSpPr>
        <p:spPr>
          <a:xfrm>
            <a:off x="904875" y="38862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500" b="0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per kWh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39FB94-9FE1-4E65-8474-5FE1B2258739}"/>
              </a:ext>
            </a:extLst>
          </p:cNvPr>
          <p:cNvSpPr>
            <a:spLocks noGrp="1"/>
          </p:cNvSpPr>
          <p:nvPr/>
        </p:nvSpPr>
        <p:spPr>
          <a:xfrm>
            <a:off x="4238625" y="2971800"/>
            <a:ext cx="857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495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495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→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E3F489-7568-4EDB-814B-D601A5BE3B8A}"/>
              </a:ext>
            </a:extLst>
          </p:cNvPr>
          <p:cNvSpPr>
            <a:spLocks noGrp="1"/>
          </p:cNvSpPr>
          <p:nvPr/>
        </p:nvSpPr>
        <p:spPr>
          <a:xfrm>
            <a:off x="5810250" y="2524125"/>
            <a:ext cx="306324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100GREEN · FROM 1 OCTOBER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A4278-99FB-4736-A5A0-A2E6389C16A5}"/>
              </a:ext>
            </a:extLst>
          </p:cNvPr>
          <p:cNvSpPr>
            <a:spLocks noGrp="1"/>
          </p:cNvSpPr>
          <p:nvPr/>
        </p:nvSpPr>
        <p:spPr>
          <a:xfrm>
            <a:off x="5810250" y="2857500"/>
            <a:ext cx="27432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837" lnSpcReduction="10000"/>
          </a:bodyPr>
          <a:lstStyle/>
          <a:p>
            <a:pPr algn="l">
              <a:defRPr sz="6450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6450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9.26p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452197-2AF2-48AD-8F56-ED1E9A4524BC}"/>
              </a:ext>
            </a:extLst>
          </p:cNvPr>
          <p:cNvSpPr>
            <a:spLocks noGrp="1"/>
          </p:cNvSpPr>
          <p:nvPr/>
        </p:nvSpPr>
        <p:spPr>
          <a:xfrm>
            <a:off x="5810250" y="3886200"/>
            <a:ext cx="288036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500" b="0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unmatched rate per kWh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2D46B3-A501-4694-8C31-C924698E9AEC}"/>
              </a:ext>
            </a:extLst>
          </p:cNvPr>
          <p:cNvSpPr>
            <a:spLocks noGrp="1"/>
          </p:cNvSpPr>
          <p:nvPr/>
        </p:nvSpPr>
        <p:spPr>
          <a:xfrm>
            <a:off x="8641080" y="2647950"/>
            <a:ext cx="288036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57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52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+2.08p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9FF225-20BA-4940-A83F-EE442BCFD67B}"/>
              </a:ext>
            </a:extLst>
          </p:cNvPr>
          <p:cNvSpPr>
            <a:spLocks noGrp="1"/>
          </p:cNvSpPr>
          <p:nvPr/>
        </p:nvSpPr>
        <p:spPr>
          <a:xfrm>
            <a:off x="8641080" y="3638550"/>
            <a:ext cx="288036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5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5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more for every
unmatched kWh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522344-70EC-40FE-A85E-3A82EA4CFBA2}"/>
              </a:ext>
            </a:extLst>
          </p:cNvPr>
          <p:cNvSpPr>
            <a:spLocks noGrp="1"/>
          </p:cNvSpPr>
          <p:nvPr/>
        </p:nvSpPr>
        <p:spPr>
          <a:xfrm>
            <a:off x="685800" y="5358384"/>
            <a:ext cx="10820095" cy="28575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FA7417-9196-44A6-9665-E52FB8C94053}"/>
              </a:ext>
            </a:extLst>
          </p:cNvPr>
          <p:cNvSpPr>
            <a:spLocks noGrp="1"/>
          </p:cNvSpPr>
          <p:nvPr/>
        </p:nvSpPr>
        <p:spPr>
          <a:xfrm>
            <a:off x="685800" y="4224528"/>
            <a:ext cx="10104120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 i="0">
                <a:solidFill>
                  <a:srgbClr val="21312B"/>
                </a:solidFill>
                <a:latin typeface="Georgia"/>
                <a:ea typeface="Georgia"/>
                <a:cs typeface="Georgia"/>
              </a:defRPr>
            </a:pPr>
            <a:r>
              <a:rPr lang="en-GB" sz="2025" b="1" i="0">
                <a:solidFill>
                  <a:srgbClr val="21312B"/>
                </a:solidFill>
                <a:latin typeface="Verdana"/>
                <a:ea typeface="Georgia"/>
                <a:cs typeface="Georgia"/>
              </a:rPr>
              <a:t>If local club members use SHOCK generation, that matched amount receives the time-banded Match tariff instead.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12DCB0-3995-4D26-B309-27646C156ED3}"/>
              </a:ext>
            </a:extLst>
          </p:cNvPr>
          <p:cNvSpPr>
            <a:spLocks noGrp="1"/>
          </p:cNvSpPr>
          <p:nvPr/>
        </p:nvSpPr>
        <p:spPr>
          <a:xfrm>
            <a:off x="685800" y="5486400"/>
            <a:ext cx="10607040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825" b="0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100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Note</a:t>
            </a:r>
            <a:r>
              <a:rPr lang="en-GB" sz="1100" b="0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: from midnight–07:00, matched consumption earns 0.3p/kWh less than the 9.26p PPA rate, but still 1.78p/kWh more than the former Good Energy rate. At all other times, matched consumption earns more.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624" y="512064"/>
            <a:ext cx="73152" cy="777240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30352"/>
            <a:ext cx="5943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WHO CAN BENEFIT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561320" cy="104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400" b="1" dirty="0">
                <a:solidFill>
                  <a:srgbClr val="174A3A"/>
                </a:solidFill>
                <a:latin typeface="Verdana"/>
              </a:rPr>
              <a:t>The local Match tariff is available within the SHOCK substation 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874520"/>
            <a:ext cx="3813581" cy="3968496"/>
          </a:xfrm>
          <a:prstGeom prst="rect">
            <a:avLst/>
          </a:prstGeom>
          <a:solidFill>
            <a:srgbClr val="FFF9EF"/>
          </a:solidFill>
          <a:ln w="15240">
            <a:solidFill>
              <a:srgbClr val="174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SHOCK substation eligibility area map" descr="Map supplied by the user showing the SHOCK substation area where customers can benefit from the local Match tariff through the clu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01952"/>
            <a:ext cx="3758717" cy="3913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9472" y="2011680"/>
            <a:ext cx="608076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500" b="1">
                <a:solidFill>
                  <a:srgbClr val="174A3A"/>
                </a:solidFill>
                <a:latin typeface="Verdana"/>
              </a:rPr>
              <a:t>The highlighted area is the eligibility boundary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9472" y="2852928"/>
            <a:ext cx="109728" cy="932688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193792" y="2834640"/>
            <a:ext cx="5669280" cy="1169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900" b="0">
                <a:solidFill>
                  <a:srgbClr val="21312B"/>
                </a:solidFill>
                <a:latin typeface="Verdana"/>
              </a:rPr>
              <a:t>Customers within this boundary can benefit from locally generated electricity at the Match tariff through the Southwell Energy Local Club.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19472" y="4251960"/>
            <a:ext cx="201168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300" b="1">
                <a:solidFill>
                  <a:srgbClr val="B95E45"/>
                </a:solidFill>
                <a:latin typeface="Verdana"/>
              </a:rPr>
              <a:t>Eligible substation</a:t>
            </a:r>
            <a:endParaRPr sz="1300" b="1">
              <a:solidFill>
                <a:srgbClr val="B95E45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9472" y="4590288"/>
            <a:ext cx="580644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174A3A"/>
                </a:solidFill>
                <a:latin typeface="Verdana"/>
              </a:rPr>
              <a:t>NGRID_EM_0224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400" b="1">
                <a:solidFill>
                  <a:srgbClr val="174A3A"/>
                </a:solidFill>
                <a:latin typeface="Verdana"/>
              </a:rPr>
              <a:t>National Grid · East Midlands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9472" y="5276088"/>
            <a:ext cx="541324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400" b="1">
                <a:solidFill>
                  <a:srgbClr val="174A3A"/>
                </a:solidFill>
                <a:latin typeface="Verdana"/>
              </a:rPr>
              <a:t>282 postcodes · 3,775 households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250" b="0">
                <a:solidFill>
                  <a:srgbClr val="68736D"/>
                </a:solidFill>
                <a:latin typeface="Verdana"/>
              </a:rPr>
              <a:t>Check your postcode at </a:t>
            </a:r>
            <a:r>
              <a:rPr lang="en-GB" sz="1250" b="1" u="sng">
                <a:solidFill>
                  <a:srgbClr val="B95E45"/>
                </a:solidFill>
                <a:latin typeface="Verdana"/>
              </a:rPr>
              <a:t>energy-postcodes.uk</a:t>
            </a:r>
            <a:r>
              <a:rPr lang="en-GB" sz="1250">
                <a:solidFill>
                  <a:srgbClr val="68736D"/>
                </a:solidFill>
                <a:latin typeface="Verdana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250" b="0">
                <a:solidFill>
                  <a:srgbClr val="68736D"/>
                </a:solidFill>
                <a:latin typeface="Verdana"/>
              </a:rPr>
              <a:t>Savings depend on matched SHOCK generation.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6263640"/>
            <a:ext cx="10817352" cy="9144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6419088"/>
            <a:ext cx="5907024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25" b="1">
                <a:solidFill>
                  <a:srgbClr val="68736D"/>
                </a:solidFill>
                <a:latin typeface="Verdana"/>
              </a:rPr>
              <a:t>SOUTHWELL ENERGY LOCAL CLUB · SHOCK AGM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0816" y="6382512"/>
            <a:ext cx="420624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GB" sz="900" b="1">
                <a:solidFill>
                  <a:srgbClr val="B95E45"/>
                </a:solidFill>
                <a:latin typeface="Verdana"/>
              </a:rPr>
              <a:t>06</a:t>
            </a:r>
            <a:endParaRPr sz="900" b="1">
              <a:solidFill>
                <a:srgbClr val="B95E45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26496" y="4800600"/>
            <a:ext cx="932688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825" b="1">
                <a:solidFill>
                  <a:srgbClr val="B95E45"/>
                </a:solidFill>
                <a:latin typeface="Verdana"/>
              </a:rPr>
              <a:t>SCAN TO CHECK</a:t>
            </a:r>
          </a:p>
        </p:txBody>
      </p:sp>
      <p:pic>
        <p:nvPicPr>
          <p:cNvPr id="18" name="QR code — energy-postcodes.uk" descr="QR code linking to https://energy-postcodes.uk for postcode eligibility checking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224" y="5175504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B3F3F8-AB68-4187-A0EF-048F43A59061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C66965-5DCD-43F9-B0E3-0A43847D97BF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HOW IT WORKS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5486690-E1ED-4F0D-9D2C-220433E685F0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DC2069-F9B2-4E93-B73D-8B908E463AA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D558D4-4F4F-4328-9950-F04D9A68AC10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07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CC499-9340-4D2A-8AA4-B4FD6FBA272A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Customers keep one reliable supply while the tariff mix changes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02D57-0832-4C16-A358-4FC48FA8F8A5}"/>
              </a:ext>
            </a:extLst>
          </p:cNvPr>
          <p:cNvSpPr>
            <a:spLocks noGrp="1"/>
          </p:cNvSpPr>
          <p:nvPr/>
        </p:nvSpPr>
        <p:spPr>
          <a:xfrm>
            <a:off x="857250" y="325755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025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2025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SHOCK generates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3B2A09-7393-4942-AAB0-2E749B3A8C02}"/>
              </a:ext>
            </a:extLst>
          </p:cNvPr>
          <p:cNvSpPr>
            <a:spLocks noGrp="1"/>
          </p:cNvSpPr>
          <p:nvPr/>
        </p:nvSpPr>
        <p:spPr>
          <a:xfrm>
            <a:off x="857250" y="4048125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6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Available local energy enters the club’s matching pool.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9D34A8-FFE1-4B78-9E15-D1921A4D93BA}"/>
              </a:ext>
            </a:extLst>
          </p:cNvPr>
          <p:cNvSpPr>
            <a:spLocks noGrp="1"/>
          </p:cNvSpPr>
          <p:nvPr/>
        </p:nvSpPr>
        <p:spPr>
          <a:xfrm>
            <a:off x="3762375" y="3257550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09" lnSpcReduction="10000"/>
          </a:bodyPr>
          <a:lstStyle/>
          <a:p>
            <a:pPr algn="ctr">
              <a:defRPr sz="33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33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›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AAC196-C879-4AB4-B1DF-EC465F07EB81}"/>
              </a:ext>
            </a:extLst>
          </p:cNvPr>
          <p:cNvSpPr>
            <a:spLocks noGrp="1"/>
          </p:cNvSpPr>
          <p:nvPr/>
        </p:nvSpPr>
        <p:spPr>
          <a:xfrm>
            <a:off x="4333875" y="325755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420"/>
          </a:bodyPr>
          <a:lstStyle/>
          <a:p>
            <a:pPr algn="l">
              <a:defRPr sz="2025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2025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Demand is matched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8DA4E1-6F0A-4EB6-8C3A-727633EDF872}"/>
              </a:ext>
            </a:extLst>
          </p:cNvPr>
          <p:cNvSpPr>
            <a:spLocks noGrp="1"/>
          </p:cNvSpPr>
          <p:nvPr/>
        </p:nvSpPr>
        <p:spPr>
          <a:xfrm>
            <a:off x="4333875" y="4048125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6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The matched share receives the local tariff at 40% below standard.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1E173-3BE3-4ED8-9C12-DB1C385346EA}"/>
              </a:ext>
            </a:extLst>
          </p:cNvPr>
          <p:cNvSpPr>
            <a:spLocks noGrp="1"/>
          </p:cNvSpPr>
          <p:nvPr/>
        </p:nvSpPr>
        <p:spPr>
          <a:xfrm>
            <a:off x="7239000" y="3257550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09" lnSpcReduction="10000"/>
          </a:bodyPr>
          <a:lstStyle/>
          <a:p>
            <a:pPr algn="ctr">
              <a:defRPr sz="33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33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›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709782-8FF2-4438-B93F-C9A3B2244C53}"/>
              </a:ext>
            </a:extLst>
          </p:cNvPr>
          <p:cNvSpPr>
            <a:spLocks noGrp="1"/>
          </p:cNvSpPr>
          <p:nvPr/>
        </p:nvSpPr>
        <p:spPr>
          <a:xfrm>
            <a:off x="7810500" y="2495550"/>
            <a:ext cx="857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E3A33B"/>
                </a:solidFill>
                <a:latin typeface="Georgia"/>
                <a:ea typeface="Georgia"/>
                <a:cs typeface="Georgia"/>
              </a:defRPr>
            </a:pPr>
            <a:r>
              <a:rPr lang="en-GB" sz="3900" b="1" i="0">
                <a:solidFill>
                  <a:srgbClr val="E3A33B"/>
                </a:solidFill>
                <a:latin typeface="Verdana"/>
                <a:ea typeface="Georgia"/>
                <a:cs typeface="Georgia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EB4CDF-D137-445F-810B-5444AB812005}"/>
              </a:ext>
            </a:extLst>
          </p:cNvPr>
          <p:cNvSpPr>
            <a:spLocks noGrp="1"/>
          </p:cNvSpPr>
          <p:nvPr/>
        </p:nvSpPr>
        <p:spPr>
          <a:xfrm>
            <a:off x="7810500" y="325755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679"/>
          </a:bodyPr>
          <a:lstStyle/>
          <a:p>
            <a:pPr algn="l">
              <a:defRPr sz="2025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2025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Standard supply fills the gap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F42AB4-848E-43B9-B62B-185DDDD30FE9}"/>
              </a:ext>
            </a:extLst>
          </p:cNvPr>
          <p:cNvSpPr>
            <a:spLocks noGrp="1"/>
          </p:cNvSpPr>
          <p:nvPr/>
        </p:nvSpPr>
        <p:spPr>
          <a:xfrm>
            <a:off x="7810500" y="4048125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6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Any unmatched demand remains on the standard 100Green tariff.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9F6CAD-E773-448E-9E29-E54CCBE3637A}"/>
              </a:ext>
            </a:extLst>
          </p:cNvPr>
          <p:cNvSpPr>
            <a:spLocks noGrp="1"/>
          </p:cNvSpPr>
          <p:nvPr/>
        </p:nvSpPr>
        <p:spPr>
          <a:xfrm>
            <a:off x="685800" y="5429250"/>
            <a:ext cx="1028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360" lnSpcReduction="20000"/>
          </a:bodyPr>
          <a:lstStyle/>
          <a:p>
            <a:pPr algn="l">
              <a:defRPr sz="18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8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Nothing changes at the socket; what changes is how much demand qualifies for the matched rate.</a:t>
            </a:r>
          </a:p>
        </p:txBody>
      </p:sp>
      <p:pic>
        <p:nvPicPr>
          <p:cNvPr id="21" name="Wind turbine — SHOCK generation source" descr="Wind turbine — SHOCK generation sour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2487168"/>
            <a:ext cx="315441" cy="512064"/>
          </a:xfrm>
          <a:prstGeom prst="rect">
            <a:avLst/>
          </a:prstGeom>
        </p:spPr>
      </p:pic>
      <p:pic>
        <p:nvPicPr>
          <p:cNvPr id="22" name="Solar panels on a chicken shed — SHOCK generation source" descr="Solar panels on a chicken shed — SHOCK generation sour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417" y="2505456"/>
            <a:ext cx="783926" cy="493776"/>
          </a:xfrm>
          <a:prstGeom prst="rect">
            <a:avLst/>
          </a:prstGeom>
        </p:spPr>
      </p:pic>
      <p:pic>
        <p:nvPicPr>
          <p:cNvPr id="23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256" y="2551176"/>
            <a:ext cx="859536" cy="84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8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8B51C73-F685-42F8-85C9-0A5F2F5D1C4D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A7D23F-405F-4529-A9D3-7FE6DF823B96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STATE 2 · PARTIAL LOCAL MATCH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9687E84-F0B7-4E0C-93A7-97F0B41D8CA8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69A047-6DAA-4ADB-9030-6B394AB24FB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B46CCD-260C-4DFF-9151-B4950F1C1ECB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08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3ED75A-606F-4149-92F7-BE16787C27BA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With a partial match, the saving scales with the matched share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101F3F-0429-48F2-8473-689E84FA22FA}"/>
              </a:ext>
            </a:extLst>
          </p:cNvPr>
          <p:cNvSpPr>
            <a:spLocks noGrp="1"/>
          </p:cNvSpPr>
          <p:nvPr/>
        </p:nvSpPr>
        <p:spPr>
          <a:xfrm>
            <a:off x="1645920" y="2304288"/>
            <a:ext cx="132588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defRPr sz="12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SHOCK matched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9934BD-9782-429C-A244-67DF2E3C5E6F}"/>
              </a:ext>
            </a:extLst>
          </p:cNvPr>
          <p:cNvSpPr>
            <a:spLocks noGrp="1"/>
          </p:cNvSpPr>
          <p:nvPr/>
        </p:nvSpPr>
        <p:spPr>
          <a:xfrm>
            <a:off x="3291840" y="2322576"/>
            <a:ext cx="173736" cy="173736"/>
          </a:xfrm>
          <a:prstGeom prst="rect">
            <a:avLst/>
          </a:prstGeom>
          <a:solidFill>
            <a:srgbClr val="E8D9C4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726559-8148-44F9-A028-5179A6467379}"/>
              </a:ext>
            </a:extLst>
          </p:cNvPr>
          <p:cNvSpPr>
            <a:spLocks noGrp="1"/>
          </p:cNvSpPr>
          <p:nvPr/>
        </p:nvSpPr>
        <p:spPr>
          <a:xfrm>
            <a:off x="3566160" y="2304288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Standard 100Green</a:t>
            </a:r>
          </a:p>
        </p:txBody>
      </p:sp>
      <p:graphicFrame>
        <p:nvGraphicFramePr>
          <p:cNvPr id="11" name="Chart" descr="Chart"/>
          <p:cNvGraphicFramePr/>
          <p:nvPr>
            <p:extLst>
              <p:ext uri="{D42A27DB-BD31-4B8C-83A1-F6EECF244321}">
                <p14:modId xmlns:p14="http://schemas.microsoft.com/office/powerpoint/2010/main" val="2947033433"/>
              </p:ext>
            </p:extLst>
          </p:nvPr>
        </p:nvGraphicFramePr>
        <p:xfrm>
          <a:off x="762000" y="2667000"/>
          <a:ext cx="7239000" cy="176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147E57C4-182E-403F-8B1D-92B0CF95CA70}"/>
              </a:ext>
            </a:extLst>
          </p:cNvPr>
          <p:cNvSpPr>
            <a:spLocks noGrp="1"/>
          </p:cNvSpPr>
          <p:nvPr/>
        </p:nvSpPr>
        <p:spPr>
          <a:xfrm>
            <a:off x="1924080" y="3257550"/>
            <a:ext cx="3700439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2250" b="1" i="0">
                <a:solidFill>
                  <a:srgbClr val="FFF9EF"/>
                </a:solidFill>
                <a:latin typeface="Aptos"/>
                <a:ea typeface="Aptos"/>
                <a:cs typeface="Aptos"/>
              </a:defRPr>
            </a:pPr>
            <a:r>
              <a:rPr lang="en-GB" sz="2250" b="1" i="0">
                <a:solidFill>
                  <a:srgbClr val="FFF9EF"/>
                </a:solidFill>
                <a:latin typeface="Verdana"/>
                <a:ea typeface="Aptos"/>
                <a:cs typeface="Aptos"/>
              </a:rPr>
              <a:t>75% SHOCK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DC0D77-8B0D-4AEA-B062-5552F3C45199}"/>
              </a:ext>
            </a:extLst>
          </p:cNvPr>
          <p:cNvSpPr>
            <a:spLocks noGrp="1"/>
          </p:cNvSpPr>
          <p:nvPr/>
        </p:nvSpPr>
        <p:spPr>
          <a:xfrm>
            <a:off x="5624519" y="3257550"/>
            <a:ext cx="123348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 algn="ctr">
              <a:defRPr sz="1875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875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25% standard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3ADB10-81E9-42A6-9A43-E58F5E338763}"/>
              </a:ext>
            </a:extLst>
          </p:cNvPr>
          <p:cNvSpPr>
            <a:spLocks noGrp="1"/>
          </p:cNvSpPr>
          <p:nvPr/>
        </p:nvSpPr>
        <p:spPr>
          <a:xfrm>
            <a:off x="8572500" y="2381250"/>
            <a:ext cx="2476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47" lnSpcReduction="10000"/>
          </a:bodyPr>
          <a:lstStyle/>
          <a:p>
            <a:pPr algn="r">
              <a:defRPr sz="5550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5550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75%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8F1CCA-CE3E-4FAC-AAB5-4395FFD4EB5F}"/>
              </a:ext>
            </a:extLst>
          </p:cNvPr>
          <p:cNvSpPr>
            <a:spLocks noGrp="1"/>
          </p:cNvSpPr>
          <p:nvPr/>
        </p:nvSpPr>
        <p:spPr>
          <a:xfrm>
            <a:off x="8382000" y="331470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875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875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× 40% discount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823970A1-12FE-407E-BCAA-6F49EE2F3EE0}"/>
              </a:ext>
            </a:extLst>
          </p:cNvPr>
          <p:cNvSpPr>
            <a:spLocks noGrp="1"/>
          </p:cNvSpPr>
          <p:nvPr/>
        </p:nvSpPr>
        <p:spPr>
          <a:xfrm>
            <a:off x="8858250" y="3819525"/>
            <a:ext cx="2190750" cy="0"/>
          </a:xfrm>
          <a:prstGeom prst="line">
            <a:avLst/>
          </a:prstGeom>
          <a:noFill/>
          <a:ln w="28575">
            <a:solidFill>
              <a:srgbClr val="E3A3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541E3F-3A9A-44BD-A528-607070E791A9}"/>
              </a:ext>
            </a:extLst>
          </p:cNvPr>
          <p:cNvSpPr>
            <a:spLocks noGrp="1"/>
          </p:cNvSpPr>
          <p:nvPr/>
        </p:nvSpPr>
        <p:spPr>
          <a:xfrm>
            <a:off x="8572500" y="4019550"/>
            <a:ext cx="2476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54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54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30%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72B43D-DACC-4546-984A-081BFD4C29D1}"/>
              </a:ext>
            </a:extLst>
          </p:cNvPr>
          <p:cNvSpPr>
            <a:spLocks noGrp="1"/>
          </p:cNvSpPr>
          <p:nvPr/>
        </p:nvSpPr>
        <p:spPr>
          <a:xfrm>
            <a:off x="7953375" y="4857750"/>
            <a:ext cx="3095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564"/>
          </a:bodyPr>
          <a:lstStyle/>
          <a:p>
            <a:pPr algn="r">
              <a:defRPr sz="15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5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lower illustrative energy charge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7646EA-86F6-40CA-AAB5-7B82B4C938A8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733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335" lnSpcReduction="20000"/>
          </a:bodyPr>
          <a:lstStyle/>
          <a:p>
            <a:pPr algn="l">
              <a:defRPr sz="180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80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Example only: 75% of demand at the matched rate; 25% at the standard rate.</a:t>
            </a:r>
          </a:p>
        </p:txBody>
      </p:sp>
      <p:pic>
        <p:nvPicPr>
          <p:cNvPr id="22" name="Wind turbine — SHOCK generation source" descr="Wind turbine — SHOCK generation sour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2258568"/>
            <a:ext cx="191518" cy="310896"/>
          </a:xfrm>
          <a:prstGeom prst="rect">
            <a:avLst/>
          </a:prstGeom>
        </p:spPr>
      </p:pic>
      <p:pic>
        <p:nvPicPr>
          <p:cNvPr id="23" name="Solar panels on a chicken shed — SHOCK generation source" descr="Solar panels on a chicken shed — SHOCK generation sour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918" y="2267712"/>
            <a:ext cx="464548" cy="292608"/>
          </a:xfrm>
          <a:prstGeom prst="rect">
            <a:avLst/>
          </a:prstGeom>
        </p:spPr>
      </p:pic>
      <p:pic>
        <p:nvPicPr>
          <p:cNvPr id="24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954" y="3001218"/>
            <a:ext cx="658368" cy="64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28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3204D37-EED0-4AB2-84DC-66D4BE0C33AF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53ECAD-12BE-4FC9-BC49-F9ACBE9F9A92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STATE 3 · NO LOCAL GENERATION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64330B8-6A47-4C20-9CAA-3C861F5B16BA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2C948-5BF7-484E-A692-353C03F780F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0D5837-174F-4813-A376-53F6AED6853F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09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40675-04C5-419C-952C-7577670F7729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With no SHOCK generation, supply continues at the standard tariff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DC6C65-DB5B-49DF-8AF4-5B8F780BBEBF}"/>
              </a:ext>
            </a:extLst>
          </p:cNvPr>
          <p:cNvSpPr>
            <a:spLocks noGrp="1"/>
          </p:cNvSpPr>
          <p:nvPr/>
        </p:nvSpPr>
        <p:spPr>
          <a:xfrm>
            <a:off x="1645920" y="2304288"/>
            <a:ext cx="132588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defRPr sz="12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SHOCK matched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E11BF4-9FC0-4838-80D2-017E12B741D4}"/>
              </a:ext>
            </a:extLst>
          </p:cNvPr>
          <p:cNvSpPr>
            <a:spLocks noGrp="1"/>
          </p:cNvSpPr>
          <p:nvPr/>
        </p:nvSpPr>
        <p:spPr>
          <a:xfrm>
            <a:off x="3291840" y="2322576"/>
            <a:ext cx="173736" cy="173736"/>
          </a:xfrm>
          <a:prstGeom prst="rect">
            <a:avLst/>
          </a:prstGeom>
          <a:solidFill>
            <a:srgbClr val="E8D9C4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A37478-D0EE-451A-90AE-09179E9FF3D5}"/>
              </a:ext>
            </a:extLst>
          </p:cNvPr>
          <p:cNvSpPr>
            <a:spLocks noGrp="1"/>
          </p:cNvSpPr>
          <p:nvPr/>
        </p:nvSpPr>
        <p:spPr>
          <a:xfrm>
            <a:off x="3566160" y="2304288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Standard 100Green</a:t>
            </a:r>
          </a:p>
        </p:txBody>
      </p:sp>
      <p:graphicFrame>
        <p:nvGraphicFramePr>
          <p:cNvPr id="11" name="Chart" descr="Chart"/>
          <p:cNvGraphicFramePr/>
          <p:nvPr>
            <p:extLst>
              <p:ext uri="{D42A27DB-BD31-4B8C-83A1-F6EECF244321}">
                <p14:modId xmlns:p14="http://schemas.microsoft.com/office/powerpoint/2010/main" val="3178441947"/>
              </p:ext>
            </p:extLst>
          </p:nvPr>
        </p:nvGraphicFramePr>
        <p:xfrm>
          <a:off x="762000" y="2667000"/>
          <a:ext cx="7239000" cy="176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1FE9F8DF-56CD-4E21-9420-6CC0F90C15BD}"/>
              </a:ext>
            </a:extLst>
          </p:cNvPr>
          <p:cNvSpPr>
            <a:spLocks noGrp="1"/>
          </p:cNvSpPr>
          <p:nvPr/>
        </p:nvSpPr>
        <p:spPr>
          <a:xfrm>
            <a:off x="1000125" y="3257550"/>
            <a:ext cx="666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2175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2175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100% standard 100Green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E38AFE-9495-4012-BEDC-5E29BA44A204}"/>
              </a:ext>
            </a:extLst>
          </p:cNvPr>
          <p:cNvSpPr>
            <a:spLocks noGrp="1"/>
          </p:cNvSpPr>
          <p:nvPr/>
        </p:nvSpPr>
        <p:spPr>
          <a:xfrm>
            <a:off x="8572500" y="2381250"/>
            <a:ext cx="2476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47" lnSpcReduction="10000"/>
          </a:bodyPr>
          <a:lstStyle/>
          <a:p>
            <a:pPr algn="r">
              <a:defRPr sz="5550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5550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FEF1AA-C668-40DD-96A9-F79070DD7476}"/>
              </a:ext>
            </a:extLst>
          </p:cNvPr>
          <p:cNvSpPr>
            <a:spLocks noGrp="1"/>
          </p:cNvSpPr>
          <p:nvPr/>
        </p:nvSpPr>
        <p:spPr>
          <a:xfrm>
            <a:off x="8382000" y="331470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875" b="1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875" b="1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× 40% discount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57C4C8B2-77C1-4E35-9313-16C8085DBEE2}"/>
              </a:ext>
            </a:extLst>
          </p:cNvPr>
          <p:cNvSpPr>
            <a:spLocks noGrp="1"/>
          </p:cNvSpPr>
          <p:nvPr/>
        </p:nvSpPr>
        <p:spPr>
          <a:xfrm>
            <a:off x="8858250" y="3819525"/>
            <a:ext cx="2190750" cy="0"/>
          </a:xfrm>
          <a:prstGeom prst="line">
            <a:avLst/>
          </a:prstGeom>
          <a:noFill/>
          <a:ln w="28575">
            <a:solidFill>
              <a:srgbClr val="E3A3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B0008A-0D7F-4283-82D1-40250AB52B10}"/>
              </a:ext>
            </a:extLst>
          </p:cNvPr>
          <p:cNvSpPr>
            <a:spLocks noGrp="1"/>
          </p:cNvSpPr>
          <p:nvPr/>
        </p:nvSpPr>
        <p:spPr>
          <a:xfrm>
            <a:off x="8572500" y="4019550"/>
            <a:ext cx="2476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54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54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FDB246-661A-44DE-A95F-0DE3706DE8A3}"/>
              </a:ext>
            </a:extLst>
          </p:cNvPr>
          <p:cNvSpPr>
            <a:spLocks noGrp="1"/>
          </p:cNvSpPr>
          <p:nvPr/>
        </p:nvSpPr>
        <p:spPr>
          <a:xfrm>
            <a:off x="7810500" y="485775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221"/>
          </a:bodyPr>
          <a:lstStyle/>
          <a:p>
            <a:pPr algn="r">
              <a:defRPr sz="15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5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local-tariff saving in this period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9FC36E-98BF-4356-B4FA-DFD4F38095B3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752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756" lnSpcReduction="20000"/>
          </a:bodyPr>
          <a:lstStyle/>
          <a:p>
            <a:pPr algn="l">
              <a:defRPr sz="180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80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The customer stays supplied; there is simply no matched local share for this period.</a:t>
            </a:r>
          </a:p>
        </p:txBody>
      </p:sp>
      <p:pic>
        <p:nvPicPr>
          <p:cNvPr id="21" name="Wind turbine — SHOCK generation source" descr="Wind turbine — SHOCK generation sour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2258568"/>
            <a:ext cx="191518" cy="310896"/>
          </a:xfrm>
          <a:prstGeom prst="rect">
            <a:avLst/>
          </a:prstGeom>
        </p:spPr>
      </p:pic>
      <p:pic>
        <p:nvPicPr>
          <p:cNvPr id="22" name="Solar panels on a chicken shed — SHOCK generation source" descr="Solar panels on a chicken shed — SHOCK generation sour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918" y="2267712"/>
            <a:ext cx="464548" cy="292608"/>
          </a:xfrm>
          <a:prstGeom prst="rect">
            <a:avLst/>
          </a:prstGeom>
        </p:spPr>
      </p:pic>
      <p:pic>
        <p:nvPicPr>
          <p:cNvPr id="23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885" y="3005075"/>
            <a:ext cx="658368" cy="64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BFEE5E2-0D39-4829-BD56-5D2A4A312761}"/>
              </a:ext>
            </a:extLst>
          </p:cNvPr>
          <p:cNvSpPr>
            <a:spLocks noGrp="1"/>
          </p:cNvSpPr>
          <p:nvPr/>
        </p:nvSpPr>
        <p:spPr>
          <a:xfrm>
            <a:off x="419100" y="514350"/>
            <a:ext cx="76200" cy="781050"/>
          </a:xfrm>
          <a:prstGeom prst="rect">
            <a:avLst/>
          </a:prstGeom>
          <a:solidFill>
            <a:srgbClr val="E3A33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C7D34C-EC47-41A2-887C-4E6CBF9C932F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90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THE CHANGING MIX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3D3A3ED0-9151-4591-9FE7-8F7A90B1B8B3}"/>
              </a:ext>
            </a:extLst>
          </p:cNvPr>
          <p:cNvSpPr>
            <a:spLocks noGrp="1"/>
          </p:cNvSpPr>
          <p:nvPr/>
        </p:nvSpPr>
        <p:spPr>
          <a:xfrm>
            <a:off x="685800" y="6267450"/>
            <a:ext cx="10820400" cy="0"/>
          </a:xfrm>
          <a:prstGeom prst="line">
            <a:avLst/>
          </a:prstGeom>
          <a:noFill/>
          <a:ln w="9525">
            <a:solidFill>
              <a:srgbClr val="CFC5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FA1688-AF60-43BF-9340-4D4056F68F1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82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82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40CFBC-0692-41A8-B4EA-DD39BC01FD84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4191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900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10</a:t>
            </a:r>
            <a:endParaRPr sz="900" b="1" i="0">
              <a:solidFill>
                <a:srgbClr val="B95E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809CC-98C3-4C11-BC6E-AA0B967FEE28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096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174A3A"/>
                </a:solidFill>
                <a:latin typeface="Georgia"/>
                <a:ea typeface="Georgia"/>
                <a:cs typeface="Georgia"/>
              </a:defRPr>
            </a:pPr>
            <a:r>
              <a:rPr lang="en-GB" sz="3600" b="1" i="0">
                <a:solidFill>
                  <a:srgbClr val="174A3A"/>
                </a:solidFill>
                <a:latin typeface="Verdana"/>
                <a:ea typeface="Georgia"/>
                <a:cs typeface="Georgia"/>
              </a:rPr>
              <a:t>The customer experience stays simple as the generation mix moves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BAB191-5B11-4998-BAA3-8CDEF728B057}"/>
              </a:ext>
            </a:extLst>
          </p:cNvPr>
          <p:cNvSpPr>
            <a:spLocks noGrp="1"/>
          </p:cNvSpPr>
          <p:nvPr/>
        </p:nvSpPr>
        <p:spPr>
          <a:xfrm>
            <a:off x="1645920" y="2212848"/>
            <a:ext cx="132588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defRPr sz="1275" b="1" i="0">
                <a:solidFill>
                  <a:srgbClr val="174A3A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174A3A"/>
                </a:solidFill>
                <a:latin typeface="Verdana"/>
                <a:ea typeface="Aptos"/>
                <a:cs typeface="Aptos"/>
              </a:rPr>
              <a:t>SHOCK matched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B6EEEC-AEA4-480A-A668-4E0F5B3E885F}"/>
              </a:ext>
            </a:extLst>
          </p:cNvPr>
          <p:cNvSpPr>
            <a:spLocks noGrp="1"/>
          </p:cNvSpPr>
          <p:nvPr/>
        </p:nvSpPr>
        <p:spPr>
          <a:xfrm>
            <a:off x="3291840" y="2231136"/>
            <a:ext cx="173736" cy="173736"/>
          </a:xfrm>
          <a:prstGeom prst="rect">
            <a:avLst/>
          </a:prstGeom>
          <a:solidFill>
            <a:srgbClr val="E8D9C4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BC697E-1F2E-48E1-9163-8273B840D843}"/>
              </a:ext>
            </a:extLst>
          </p:cNvPr>
          <p:cNvSpPr>
            <a:spLocks noGrp="1"/>
          </p:cNvSpPr>
          <p:nvPr/>
        </p:nvSpPr>
        <p:spPr>
          <a:xfrm>
            <a:off x="3566160" y="2212848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Standard 100Green</a:t>
            </a:r>
          </a:p>
        </p:txBody>
      </p:sp>
      <p:graphicFrame>
        <p:nvGraphicFramePr>
          <p:cNvPr id="11" name="Chart" descr="Chart"/>
          <p:cNvGraphicFramePr/>
          <p:nvPr>
            <p:extLst>
              <p:ext uri="{D42A27DB-BD31-4B8C-83A1-F6EECF244321}">
                <p14:modId xmlns:p14="http://schemas.microsoft.com/office/powerpoint/2010/main" val="3786087600"/>
              </p:ext>
            </p:extLst>
          </p:nvPr>
        </p:nvGraphicFramePr>
        <p:xfrm>
          <a:off x="2971800" y="2714625"/>
          <a:ext cx="5886450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3FAC4C7-5CEA-4487-9CA5-E1D0851F236B}"/>
              </a:ext>
            </a:extLst>
          </p:cNvPr>
          <p:cNvSpPr>
            <a:spLocks noGrp="1"/>
          </p:cNvSpPr>
          <p:nvPr/>
        </p:nvSpPr>
        <p:spPr>
          <a:xfrm>
            <a:off x="1280160" y="3075306"/>
            <a:ext cx="164592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3919"/>
          </a:bodyPr>
          <a:lstStyle/>
          <a:p>
            <a:pPr algn="r">
              <a:defRPr sz="13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3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No local generation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9D7746-195E-4BE4-8CC2-1F188EFA8BB5}"/>
              </a:ext>
            </a:extLst>
          </p:cNvPr>
          <p:cNvSpPr>
            <a:spLocks noGrp="1"/>
          </p:cNvSpPr>
          <p:nvPr/>
        </p:nvSpPr>
        <p:spPr>
          <a:xfrm>
            <a:off x="1280160" y="3830836"/>
            <a:ext cx="164592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6204" lnSpcReduction="20000"/>
          </a:bodyPr>
          <a:lstStyle/>
          <a:p>
            <a:pPr algn="r">
              <a:defRPr sz="13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3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Partial match · example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39728-6F11-4672-BBCD-34444D6E13F3}"/>
              </a:ext>
            </a:extLst>
          </p:cNvPr>
          <p:cNvSpPr>
            <a:spLocks noGrp="1"/>
          </p:cNvSpPr>
          <p:nvPr/>
        </p:nvSpPr>
        <p:spPr>
          <a:xfrm>
            <a:off x="1280160" y="4585451"/>
            <a:ext cx="164592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1350" b="0" i="0">
                <a:solidFill>
                  <a:srgbClr val="21312B"/>
                </a:solidFill>
                <a:latin typeface="Aptos"/>
                <a:ea typeface="Aptos"/>
                <a:cs typeface="Aptos"/>
              </a:defRPr>
            </a:pPr>
            <a:r>
              <a:rPr lang="en-GB" sz="1350" b="0" i="0">
                <a:solidFill>
                  <a:srgbClr val="21312B"/>
                </a:solidFill>
                <a:latin typeface="Verdana"/>
                <a:ea typeface="Aptos"/>
                <a:cs typeface="Aptos"/>
              </a:rPr>
              <a:t>Full local match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DA620C-5396-44F0-86CA-EC2E8142E2DA}"/>
              </a:ext>
            </a:extLst>
          </p:cNvPr>
          <p:cNvSpPr>
            <a:spLocks noGrp="1"/>
          </p:cNvSpPr>
          <p:nvPr/>
        </p:nvSpPr>
        <p:spPr>
          <a:xfrm>
            <a:off x="9382125" y="2781300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85" lnSpcReduction="10000"/>
          </a:bodyPr>
          <a:lstStyle/>
          <a:p>
            <a:pPr algn="r">
              <a:defRPr sz="33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33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0%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457A2E-EADF-4A41-AD3B-224639BA3862}"/>
              </a:ext>
            </a:extLst>
          </p:cNvPr>
          <p:cNvSpPr>
            <a:spLocks noGrp="1"/>
          </p:cNvSpPr>
          <p:nvPr/>
        </p:nvSpPr>
        <p:spPr>
          <a:xfrm>
            <a:off x="9382125" y="3733800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85" lnSpcReduction="10000"/>
          </a:bodyPr>
          <a:lstStyle/>
          <a:p>
            <a:pPr algn="r">
              <a:defRPr sz="33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33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30%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E52855-8607-411C-A707-699FA9457C90}"/>
              </a:ext>
            </a:extLst>
          </p:cNvPr>
          <p:cNvSpPr>
            <a:spLocks noGrp="1"/>
          </p:cNvSpPr>
          <p:nvPr/>
        </p:nvSpPr>
        <p:spPr>
          <a:xfrm>
            <a:off x="9382125" y="4686300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85" lnSpcReduction="10000"/>
          </a:bodyPr>
          <a:lstStyle/>
          <a:p>
            <a:pPr algn="r">
              <a:defRPr sz="3300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3300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40%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5C2CFF-58E3-46F1-9B3E-846F6C4A90C7}"/>
              </a:ext>
            </a:extLst>
          </p:cNvPr>
          <p:cNvSpPr>
            <a:spLocks noGrp="1"/>
          </p:cNvSpPr>
          <p:nvPr/>
        </p:nvSpPr>
        <p:spPr>
          <a:xfrm>
            <a:off x="9334500" y="5286375"/>
            <a:ext cx="1666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275" b="1" i="0">
                <a:solidFill>
                  <a:srgbClr val="68736D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68736D"/>
                </a:solidFill>
                <a:latin typeface="Verdana"/>
                <a:ea typeface="Aptos"/>
                <a:cs typeface="Aptos"/>
              </a:rPr>
              <a:t>illustrative saving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F3863B-D177-4AB2-8194-DBD087FAFD3F}"/>
              </a:ext>
            </a:extLst>
          </p:cNvPr>
          <p:cNvSpPr>
            <a:spLocks noGrp="1"/>
          </p:cNvSpPr>
          <p:nvPr/>
        </p:nvSpPr>
        <p:spPr>
          <a:xfrm>
            <a:off x="685800" y="5504688"/>
            <a:ext cx="9525000" cy="4937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454" lnSpcReduction="10000"/>
          </a:bodyPr>
          <a:lstStyle/>
          <a:p>
            <a:pPr algn="l">
              <a:defRPr sz="1725" b="1" i="0">
                <a:solidFill>
                  <a:srgbClr val="B95E45"/>
                </a:solidFill>
                <a:latin typeface="Aptos"/>
                <a:ea typeface="Aptos"/>
                <a:cs typeface="Aptos"/>
              </a:defRPr>
            </a:pPr>
            <a:r>
              <a:rPr lang="en-GB" sz="1725" b="1" i="0">
                <a:solidFill>
                  <a:srgbClr val="B95E45"/>
                </a:solidFill>
                <a:latin typeface="Verdana"/>
                <a:ea typeface="Aptos"/>
                <a:cs typeface="Aptos"/>
              </a:rPr>
              <a:t>Supply continues in every state; only the matched share—and therefore the benefit—changes.</a:t>
            </a:r>
          </a:p>
        </p:txBody>
      </p:sp>
      <p:pic>
        <p:nvPicPr>
          <p:cNvPr id="22" name="Wind turbine — SHOCK generation source" descr="Wind turbine — SHOCK generation sour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2167128"/>
            <a:ext cx="191518" cy="310896"/>
          </a:xfrm>
          <a:prstGeom prst="rect">
            <a:avLst/>
          </a:prstGeom>
        </p:spPr>
      </p:pic>
      <p:pic>
        <p:nvPicPr>
          <p:cNvPr id="23" name="Solar panels on a chicken shed — SHOCK generation source" descr="Solar panels on a chicken shed — SHOCK generation sour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918" y="2176272"/>
            <a:ext cx="464548" cy="292608"/>
          </a:xfrm>
          <a:prstGeom prst="rect">
            <a:avLst/>
          </a:prstGeom>
        </p:spPr>
      </p:pic>
      <p:pic>
        <p:nvPicPr>
          <p:cNvPr id="24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967163"/>
            <a:ext cx="548640" cy="540136"/>
          </a:xfrm>
          <a:prstGeom prst="rect">
            <a:avLst/>
          </a:prstGeom>
        </p:spPr>
      </p:pic>
      <p:pic>
        <p:nvPicPr>
          <p:cNvPr id="25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722693"/>
            <a:ext cx="548640" cy="540136"/>
          </a:xfrm>
          <a:prstGeom prst="rect">
            <a:avLst/>
          </a:prstGeom>
        </p:spPr>
      </p:pic>
      <p:pic>
        <p:nvPicPr>
          <p:cNvPr id="26" name="UK domestic housing — customer consumption" descr="UK domestic housing — customer consump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477308"/>
            <a:ext cx="548640" cy="5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70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795" y="513892"/>
            <a:ext cx="75895" cy="780897"/>
          </a:xfrm>
          <a:prstGeom prst="rect">
            <a:avLst/>
          </a:prstGeom>
          <a:solidFill>
            <a:srgbClr val="E3A3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ection label"/>
          <p:cNvSpPr txBox="1"/>
          <p:nvPr/>
        </p:nvSpPr>
        <p:spPr>
          <a:xfrm>
            <a:off x="685800" y="533095"/>
            <a:ext cx="64008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B95E45"/>
                </a:solidFill>
                <a:latin typeface="Verdana"/>
              </a:rPr>
              <a:t>WHEN DEMAND EXCEEDS LOCAL GENERATION</a:t>
            </a:r>
          </a:p>
        </p:txBody>
      </p:sp>
      <p:sp>
        <p:nvSpPr>
          <p:cNvPr id="4" name="Slide title"/>
          <p:cNvSpPr txBox="1"/>
          <p:nvPr/>
        </p:nvSpPr>
        <p:spPr>
          <a:xfrm>
            <a:off x="685800" y="838504"/>
            <a:ext cx="1046988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3400" b="1">
                <a:solidFill>
                  <a:srgbClr val="174A3A"/>
                </a:solidFill>
                <a:latin typeface="Verdana"/>
              </a:rPr>
              <a:t>Each of 20 consuming households receives 1 kWh at the local tariff</a:t>
            </a:r>
            <a:endParaRPr sz="3400" b="1">
              <a:solidFill>
                <a:srgbClr val="174A3A"/>
              </a:solidFill>
              <a:latin typeface="Verdana"/>
            </a:endParaRPr>
          </a:p>
        </p:txBody>
      </p:sp>
      <p:sp>
        <p:nvSpPr>
          <p:cNvPr id="5" name="Chart heading"/>
          <p:cNvSpPr txBox="1"/>
          <p:nvPr/>
        </p:nvSpPr>
        <p:spPr>
          <a:xfrm>
            <a:off x="685800" y="2036323"/>
            <a:ext cx="612648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>
                <a:solidFill>
                  <a:srgbClr val="21312B"/>
                </a:solidFill>
                <a:latin typeface="Verdana"/>
              </a:rPr>
              <a:t>30 kWh demand</a:t>
            </a:r>
            <a:r>
              <a:rPr lang="en-GB" sz="1700" b="1">
                <a:solidFill>
                  <a:srgbClr val="21312B"/>
                </a:solidFill>
                <a:latin typeface="Verdana"/>
              </a:rPr>
              <a:t>: 20 local + 10 standard</a:t>
            </a:r>
            <a:endParaRPr sz="1700" b="1">
              <a:solidFill>
                <a:srgbClr val="21312B"/>
              </a:solidFill>
              <a:latin typeface="Verdan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395728"/>
            <a:ext cx="182880" cy="182880"/>
          </a:xfrm>
          <a:prstGeom prst="rect">
            <a:avLst/>
          </a:prstGeom>
          <a:solidFill>
            <a:srgbClr val="174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390988"/>
            <a:ext cx="1508760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250" b="1">
                <a:solidFill>
                  <a:srgbClr val="174A3A"/>
                </a:solidFill>
                <a:latin typeface="Verdana"/>
              </a:rPr>
              <a:t>Local tariff</a:t>
            </a:r>
            <a:endParaRPr sz="1250" b="1">
              <a:solidFill>
                <a:srgbClr val="174A3A"/>
              </a:solidFill>
              <a:latin typeface="Verdan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6896" y="2395728"/>
            <a:ext cx="182880" cy="182880"/>
          </a:xfrm>
          <a:prstGeom prst="rect">
            <a:avLst/>
          </a:prstGeom>
          <a:solidFill>
            <a:srgbClr val="E8D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843784" y="2390988"/>
            <a:ext cx="2011680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250" b="1">
                <a:solidFill>
                  <a:srgbClr val="68736D"/>
                </a:solidFill>
                <a:latin typeface="Verdana"/>
              </a:rPr>
              <a:t>Standard tariff</a:t>
            </a:r>
            <a:endParaRPr sz="1250" b="1">
              <a:solidFill>
                <a:srgbClr val="68736D"/>
              </a:solidFill>
              <a:latin typeface="Verdana"/>
            </a:endParaRPr>
          </a:p>
        </p:txBody>
      </p:sp>
      <p:graphicFrame>
        <p:nvGraphicFramePr>
          <p:cNvPr id="10" name="30 kWh demand split chart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024564"/>
              </p:ext>
            </p:extLst>
          </p:nvPr>
        </p:nvGraphicFramePr>
        <p:xfrm>
          <a:off x="685800" y="2697480"/>
          <a:ext cx="653796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Allocation label"/>
          <p:cNvSpPr txBox="1"/>
          <p:nvPr/>
        </p:nvSpPr>
        <p:spPr>
          <a:xfrm>
            <a:off x="7726679" y="2065651"/>
            <a:ext cx="333756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200" b="1">
                <a:solidFill>
                  <a:srgbClr val="B95E45"/>
                </a:solidFill>
                <a:latin typeface="Verdana"/>
              </a:rPr>
              <a:t>EQUAL LOCAL ALLOCATION</a:t>
            </a:r>
            <a:endParaRPr sz="1200" b="1">
              <a:solidFill>
                <a:srgbClr val="B95E45"/>
              </a:solidFill>
              <a:latin typeface="Verdana"/>
            </a:endParaRPr>
          </a:p>
        </p:txBody>
      </p:sp>
      <p:sp>
        <p:nvSpPr>
          <p:cNvPr id="12" name="Allocation calculation"/>
          <p:cNvSpPr txBox="1"/>
          <p:nvPr/>
        </p:nvSpPr>
        <p:spPr>
          <a:xfrm>
            <a:off x="7726679" y="2520062"/>
            <a:ext cx="333756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>
                <a:solidFill>
                  <a:srgbClr val="174A3A"/>
                </a:solidFill>
                <a:latin typeface="Verdana"/>
              </a:rPr>
              <a:t>20 </a:t>
            </a:r>
            <a:r>
              <a:rPr lang="en-GB" sz="2900" b="1">
                <a:solidFill>
                  <a:srgbClr val="174A3A"/>
                </a:solidFill>
                <a:latin typeface="Verdana"/>
              </a:rPr>
              <a:t>kWh </a:t>
            </a:r>
            <a:r>
              <a:rPr sz="2900" b="1">
                <a:solidFill>
                  <a:srgbClr val="174A3A"/>
                </a:solidFill>
                <a:latin typeface="Verdana"/>
              </a:rPr>
              <a:t>÷ </a:t>
            </a:r>
            <a:r>
              <a:rPr lang="en-GB" sz="2900" b="1">
                <a:solidFill>
                  <a:srgbClr val="174A3A"/>
                </a:solidFill>
                <a:latin typeface="Verdana"/>
              </a:rPr>
              <a:t>20</a:t>
            </a:r>
            <a:endParaRPr sz="2900" b="1">
              <a:solidFill>
                <a:srgbClr val="174A3A"/>
              </a:solidFill>
              <a:latin typeface="Verdan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26679" y="3168729"/>
            <a:ext cx="333756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1600" b="0">
                <a:solidFill>
                  <a:srgbClr val="68736D"/>
                </a:solidFill>
                <a:latin typeface="Verdana"/>
              </a:rPr>
              <a:t>consuming households</a:t>
            </a:r>
            <a:endParaRPr sz="1600" b="0">
              <a:solidFill>
                <a:srgbClr val="68736D"/>
              </a:solidFill>
              <a:latin typeface="Verdan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26679" y="3675887"/>
            <a:ext cx="2971800" cy="13716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Allocation result"/>
          <p:cNvSpPr txBox="1"/>
          <p:nvPr/>
        </p:nvSpPr>
        <p:spPr>
          <a:xfrm>
            <a:off x="7726679" y="3871478"/>
            <a:ext cx="3337560" cy="5232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GB" sz="3400" b="1">
                <a:solidFill>
                  <a:srgbClr val="E3A33B"/>
                </a:solidFill>
                <a:latin typeface="Verdana"/>
              </a:rPr>
              <a:t>1 kWh local</a:t>
            </a:r>
            <a:endParaRPr sz="3400" b="1">
              <a:solidFill>
                <a:srgbClr val="E3A33B"/>
              </a:solidFill>
              <a:latin typeface="Verdana"/>
            </a:endParaRPr>
          </a:p>
        </p:txBody>
      </p:sp>
      <p:sp>
        <p:nvSpPr>
          <p:cNvPr id="16" name="Allocation explanation"/>
          <p:cNvSpPr txBox="1"/>
          <p:nvPr/>
        </p:nvSpPr>
        <p:spPr>
          <a:xfrm>
            <a:off x="7726679" y="4443984"/>
            <a:ext cx="33375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400" b="1">
                <a:solidFill>
                  <a:srgbClr val="123F32"/>
                </a:solidFill>
                <a:latin typeface="Verdana"/>
              </a:rPr>
              <a:t>+ remaining use at the standard 100Green tariff</a:t>
            </a:r>
          </a:p>
        </p:txBody>
      </p:sp>
      <p:sp>
        <p:nvSpPr>
          <p:cNvPr id="17" name="Shortfall statement"/>
          <p:cNvSpPr txBox="1"/>
          <p:nvPr/>
        </p:nvSpPr>
        <p:spPr>
          <a:xfrm>
            <a:off x="685800" y="5010912"/>
            <a:ext cx="10332720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650" b="1">
                <a:solidFill>
                  <a:srgbClr val="B95E45"/>
                </a:solidFill>
                <a:latin typeface="Verdana"/>
              </a:rPr>
              <a:t>The cheaper local tariff is allocated equally across all club members consuming energy at that time.</a:t>
            </a:r>
          </a:p>
        </p:txBody>
      </p:sp>
      <p:sp>
        <p:nvSpPr>
          <p:cNvPr id="18" name="Equal-demand example"/>
          <p:cNvSpPr txBox="1"/>
          <p:nvPr/>
        </p:nvSpPr>
        <p:spPr>
          <a:xfrm>
            <a:off x="685800" y="5468112"/>
            <a:ext cx="10332720" cy="477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50" b="0">
                <a:solidFill>
                  <a:srgbClr val="21312B"/>
                </a:solidFill>
                <a:latin typeface="Verdana"/>
              </a:rPr>
              <a:t>A household using 1.5 kWh is charged 1.0 kWh local + 0.5 kWh standard; one using 3 kWh is charged 1 kWh local + 2 kWh standard.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267297"/>
            <a:ext cx="10820095" cy="9144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6420002"/>
            <a:ext cx="5905195" cy="1719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25" b="1">
                <a:solidFill>
                  <a:srgbClr val="68736D"/>
                </a:solidFill>
                <a:latin typeface="Verdana"/>
              </a:rPr>
              <a:t>SOUTHWELL ENERGY LOCAL CLUB · SHOCK AGM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96244" y="6381597"/>
            <a:ext cx="418795" cy="19019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1">
                <a:solidFill>
                  <a:srgbClr val="B95E45"/>
                </a:solidFill>
                <a:latin typeface="Verdana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E845B57-2295-47A5-8360-9C0C1AE313E8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1275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THE AGM ASK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F08AD9-3F23-4B40-95B3-21AA128C94C6}"/>
              </a:ext>
            </a:extLst>
          </p:cNvPr>
          <p:cNvSpPr>
            <a:spLocks noGrp="1"/>
          </p:cNvSpPr>
          <p:nvPr/>
        </p:nvSpPr>
        <p:spPr>
          <a:xfrm>
            <a:off x="685800" y="1028700"/>
            <a:ext cx="1000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44" lnSpcReduction="10000"/>
          </a:bodyPr>
          <a:lstStyle/>
          <a:p>
            <a:pPr algn="l">
              <a:defRPr sz="3900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3900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Participation turns local generation into community value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5909D4-48FB-4053-B558-DD169614233A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495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75" b="1" i="0">
                <a:solidFill>
                  <a:srgbClr val="E3A33B"/>
                </a:solidFill>
                <a:latin typeface="Georgia"/>
                <a:ea typeface="Georgia"/>
                <a:cs typeface="Georgia"/>
              </a:defRPr>
            </a:pPr>
            <a:r>
              <a:rPr lang="en-GB" sz="2175" b="1" i="0">
                <a:solidFill>
                  <a:srgbClr val="E3A33B"/>
                </a:solidFill>
                <a:latin typeface="Verdana"/>
                <a:ea typeface="Georgia"/>
                <a:cs typeface="Georgia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3CC1F0-2BF9-412F-A0FF-3861EBB0B3A6}"/>
              </a:ext>
            </a:extLst>
          </p:cNvPr>
          <p:cNvSpPr>
            <a:spLocks noGrp="1"/>
          </p:cNvSpPr>
          <p:nvPr/>
        </p:nvSpPr>
        <p:spPr>
          <a:xfrm>
            <a:off x="1476375" y="257175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79"/>
          </a:bodyPr>
          <a:lstStyle/>
          <a:p>
            <a:pPr algn="l">
              <a:defRPr sz="1950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950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Join the customer cohort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DBCF1-4236-4B37-A358-2416FF75D905}"/>
              </a:ext>
            </a:extLst>
          </p:cNvPr>
          <p:cNvSpPr>
            <a:spLocks noGrp="1"/>
          </p:cNvSpPr>
          <p:nvPr/>
        </p:nvSpPr>
        <p:spPr>
          <a:xfrm>
            <a:off x="5191125" y="2581275"/>
            <a:ext cx="609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 i="0">
                <a:solidFill>
                  <a:srgbClr val="DDE7D9"/>
                </a:solidFill>
                <a:latin typeface="Aptos"/>
                <a:ea typeface="Aptos"/>
                <a:cs typeface="Aptos"/>
              </a:defRPr>
            </a:pPr>
            <a:r>
              <a:rPr lang="en-GB" sz="1575" b="0" i="0">
                <a:solidFill>
                  <a:srgbClr val="DDE7D9"/>
                </a:solidFill>
                <a:latin typeface="Verdana"/>
                <a:ea typeface="Aptos"/>
                <a:cs typeface="Aptos"/>
              </a:rPr>
              <a:t>Register interest in taking part when the offer is ready.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0C6C35AD-A72A-44F9-9A6E-C0563CA83D71}"/>
              </a:ext>
            </a:extLst>
          </p:cNvPr>
          <p:cNvSpPr>
            <a:spLocks noGrp="1"/>
          </p:cNvSpPr>
          <p:nvPr/>
        </p:nvSpPr>
        <p:spPr>
          <a:xfrm>
            <a:off x="1476375" y="3219450"/>
            <a:ext cx="9810750" cy="0"/>
          </a:xfrm>
          <a:prstGeom prst="line">
            <a:avLst/>
          </a:prstGeom>
          <a:noFill/>
          <a:ln w="9525">
            <a:solidFill>
              <a:srgbClr val="51756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C167DA-69DC-4373-AD3A-7E6918603B50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495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75" b="1" i="0">
                <a:solidFill>
                  <a:srgbClr val="E3A33B"/>
                </a:solidFill>
                <a:latin typeface="Georgia"/>
                <a:ea typeface="Georgia"/>
                <a:cs typeface="Georgia"/>
              </a:defRPr>
            </a:pPr>
            <a:r>
              <a:rPr lang="en-GB" sz="2175" b="1" i="0">
                <a:solidFill>
                  <a:srgbClr val="E3A33B"/>
                </a:solidFill>
                <a:latin typeface="Verdana"/>
                <a:ea typeface="Georgia"/>
                <a:cs typeface="Georgia"/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0A3A0C-BFF4-4185-BD8D-D838758B4B2C}"/>
              </a:ext>
            </a:extLst>
          </p:cNvPr>
          <p:cNvSpPr>
            <a:spLocks noGrp="1"/>
          </p:cNvSpPr>
          <p:nvPr/>
        </p:nvSpPr>
        <p:spPr>
          <a:xfrm>
            <a:off x="1476375" y="342900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4313" lnSpcReduction="10000"/>
          </a:bodyPr>
          <a:lstStyle/>
          <a:p>
            <a:pPr algn="l">
              <a:defRPr sz="1950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950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Bring another local customer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89695-DCAD-4A77-A21D-7D5955F274CD}"/>
              </a:ext>
            </a:extLst>
          </p:cNvPr>
          <p:cNvSpPr>
            <a:spLocks noGrp="1"/>
          </p:cNvSpPr>
          <p:nvPr/>
        </p:nvSpPr>
        <p:spPr>
          <a:xfrm>
            <a:off x="5191125" y="3438525"/>
            <a:ext cx="609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defRPr sz="1575" b="0" i="0">
                <a:solidFill>
                  <a:srgbClr val="DDE7D9"/>
                </a:solidFill>
                <a:latin typeface="Aptos"/>
                <a:ea typeface="Aptos"/>
                <a:cs typeface="Aptos"/>
              </a:defRPr>
            </a:pPr>
            <a:r>
              <a:rPr lang="en-GB" sz="1575" b="0" i="0">
                <a:solidFill>
                  <a:srgbClr val="DDE7D9"/>
                </a:solidFill>
                <a:latin typeface="Verdana"/>
                <a:ea typeface="Aptos"/>
                <a:cs typeface="Aptos"/>
              </a:rPr>
              <a:t>Help us reach households and organisations with flexible demand.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BA84CA93-1C3A-40B8-B585-703233A9A418}"/>
              </a:ext>
            </a:extLst>
          </p:cNvPr>
          <p:cNvSpPr>
            <a:spLocks noGrp="1"/>
          </p:cNvSpPr>
          <p:nvPr/>
        </p:nvSpPr>
        <p:spPr>
          <a:xfrm>
            <a:off x="1476375" y="4076700"/>
            <a:ext cx="9810750" cy="0"/>
          </a:xfrm>
          <a:prstGeom prst="line">
            <a:avLst/>
          </a:prstGeom>
          <a:noFill/>
          <a:ln w="9525">
            <a:solidFill>
              <a:srgbClr val="51756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31206-F070-40D9-8FCC-6B8C108732D6}"/>
              </a:ext>
            </a:extLst>
          </p:cNvPr>
          <p:cNvSpPr>
            <a:spLocks noGrp="1"/>
          </p:cNvSpPr>
          <p:nvPr/>
        </p:nvSpPr>
        <p:spPr>
          <a:xfrm>
            <a:off x="685800" y="4286250"/>
            <a:ext cx="495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75" b="1" i="0">
                <a:solidFill>
                  <a:srgbClr val="E3A33B"/>
                </a:solidFill>
                <a:latin typeface="Georgia"/>
                <a:ea typeface="Georgia"/>
                <a:cs typeface="Georgia"/>
              </a:defRPr>
            </a:pPr>
            <a:r>
              <a:rPr lang="en-GB" sz="2175" b="1" i="0">
                <a:solidFill>
                  <a:srgbClr val="E3A33B"/>
                </a:solidFill>
                <a:latin typeface="Verdana"/>
                <a:ea typeface="Georgia"/>
                <a:cs typeface="Georgia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40388F-4F8B-4C01-A834-B794C06D0C90}"/>
              </a:ext>
            </a:extLst>
          </p:cNvPr>
          <p:cNvSpPr>
            <a:spLocks noGrp="1"/>
          </p:cNvSpPr>
          <p:nvPr/>
        </p:nvSpPr>
        <p:spPr>
          <a:xfrm>
            <a:off x="1476375" y="428625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950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950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Test the explanation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29EDE4-C4E4-4E60-B1A6-A9B7301A46B2}"/>
              </a:ext>
            </a:extLst>
          </p:cNvPr>
          <p:cNvSpPr>
            <a:spLocks noGrp="1"/>
          </p:cNvSpPr>
          <p:nvPr/>
        </p:nvSpPr>
        <p:spPr>
          <a:xfrm>
            <a:off x="5191125" y="4295775"/>
            <a:ext cx="609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defRPr sz="1575" b="0" i="0">
                <a:solidFill>
                  <a:srgbClr val="DDE7D9"/>
                </a:solidFill>
                <a:latin typeface="Aptos"/>
                <a:ea typeface="Aptos"/>
                <a:cs typeface="Aptos"/>
              </a:defRPr>
            </a:pPr>
            <a:r>
              <a:rPr lang="en-GB" sz="1575" b="0" i="0">
                <a:solidFill>
                  <a:srgbClr val="DDE7D9"/>
                </a:solidFill>
                <a:latin typeface="Verdana"/>
                <a:ea typeface="Aptos"/>
                <a:cs typeface="Aptos"/>
              </a:rPr>
              <a:t>Tell us what is clear—and what customers will need to trust the model.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1C96793-CC2E-438C-8761-FE04FADC07EB}"/>
              </a:ext>
            </a:extLst>
          </p:cNvPr>
          <p:cNvSpPr>
            <a:spLocks noGrp="1"/>
          </p:cNvSpPr>
          <p:nvPr/>
        </p:nvSpPr>
        <p:spPr>
          <a:xfrm>
            <a:off x="1476375" y="4933950"/>
            <a:ext cx="9810750" cy="0"/>
          </a:xfrm>
          <a:prstGeom prst="line">
            <a:avLst/>
          </a:prstGeom>
          <a:noFill/>
          <a:ln w="9525">
            <a:solidFill>
              <a:srgbClr val="51756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7DFF9B-DE8A-45A6-9C83-26799D59F75F}"/>
              </a:ext>
            </a:extLst>
          </p:cNvPr>
          <p:cNvSpPr>
            <a:spLocks noGrp="1"/>
          </p:cNvSpPr>
          <p:nvPr/>
        </p:nvSpPr>
        <p:spPr>
          <a:xfrm>
            <a:off x="685800" y="5143500"/>
            <a:ext cx="495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75" b="1" i="0">
                <a:solidFill>
                  <a:srgbClr val="E3A33B"/>
                </a:solidFill>
                <a:latin typeface="Georgia"/>
                <a:ea typeface="Georgia"/>
                <a:cs typeface="Georgia"/>
              </a:defRPr>
            </a:pPr>
            <a:r>
              <a:rPr lang="en-GB" sz="2175" b="1" i="0">
                <a:solidFill>
                  <a:srgbClr val="E3A33B"/>
                </a:solidFill>
                <a:latin typeface="Verdana"/>
                <a:ea typeface="Georgia"/>
                <a:cs typeface="Georgia"/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5C90BE-13BF-4DE9-8E59-AB1E20B4E837}"/>
              </a:ext>
            </a:extLst>
          </p:cNvPr>
          <p:cNvSpPr>
            <a:spLocks noGrp="1"/>
          </p:cNvSpPr>
          <p:nvPr/>
        </p:nvSpPr>
        <p:spPr>
          <a:xfrm>
            <a:off x="1476375" y="514350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413"/>
          </a:bodyPr>
          <a:lstStyle/>
          <a:p>
            <a:pPr algn="l">
              <a:defRPr sz="1950" b="1" i="0">
                <a:solidFill>
                  <a:srgbClr val="FFF9EF"/>
                </a:solidFill>
                <a:latin typeface="Georgia"/>
                <a:ea typeface="Georgia"/>
                <a:cs typeface="Georgia"/>
              </a:defRPr>
            </a:pPr>
            <a:r>
              <a:rPr lang="en-GB" sz="1950" b="1" i="0">
                <a:solidFill>
                  <a:srgbClr val="FFF9EF"/>
                </a:solidFill>
                <a:latin typeface="Verdana"/>
                <a:ea typeface="Georgia"/>
                <a:cs typeface="Georgia"/>
              </a:rPr>
              <a:t>Shape the next questions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08785D-EF9A-43A2-9E3C-6851DEC1F669}"/>
              </a:ext>
            </a:extLst>
          </p:cNvPr>
          <p:cNvSpPr>
            <a:spLocks noGrp="1"/>
          </p:cNvSpPr>
          <p:nvPr/>
        </p:nvSpPr>
        <p:spPr>
          <a:xfrm>
            <a:off x="5191125" y="5153025"/>
            <a:ext cx="609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defRPr sz="1575" b="0" i="0">
                <a:solidFill>
                  <a:srgbClr val="DDE7D9"/>
                </a:solidFill>
                <a:latin typeface="Aptos"/>
                <a:ea typeface="Aptos"/>
                <a:cs typeface="Aptos"/>
              </a:defRPr>
            </a:pPr>
            <a:r>
              <a:rPr lang="en-GB" sz="1575" b="0" i="0">
                <a:solidFill>
                  <a:srgbClr val="DDE7D9"/>
                </a:solidFill>
                <a:latin typeface="Verdana"/>
                <a:ea typeface="Aptos"/>
                <a:cs typeface="Aptos"/>
              </a:rPr>
              <a:t>Help define the information needed on eligibility, matching and billing.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9F1459-B1CC-4F9D-B868-9DB214500CDC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E3A33B"/>
                </a:solidFill>
                <a:latin typeface="Aptos"/>
                <a:ea typeface="Aptos"/>
                <a:cs typeface="Aptos"/>
              </a:defRPr>
            </a:pPr>
            <a:r>
              <a:rPr lang="en-GB" sz="1425" b="1" i="0">
                <a:solidFill>
                  <a:srgbClr val="E3A33B"/>
                </a:solidFill>
                <a:latin typeface="Verdana"/>
                <a:ea typeface="Aptos"/>
                <a:cs typeface="Aptos"/>
              </a:rPr>
              <a:t>JOIN THE LOCAL CLUB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411A91-226B-4972-A593-B0AA4F3990B5}"/>
              </a:ext>
            </a:extLst>
          </p:cNvPr>
          <p:cNvSpPr>
            <a:spLocks noGrp="1"/>
          </p:cNvSpPr>
          <p:nvPr/>
        </p:nvSpPr>
        <p:spPr>
          <a:xfrm>
            <a:off x="7334250" y="622935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00" b="0" i="0">
                <a:solidFill>
                  <a:srgbClr val="DDE7D9"/>
                </a:solidFill>
                <a:latin typeface="Aptos"/>
                <a:ea typeface="Aptos"/>
                <a:cs typeface="Aptos"/>
              </a:defRPr>
            </a:pPr>
            <a:r>
              <a:rPr lang="en-GB" sz="900" b="0" i="0">
                <a:solidFill>
                  <a:srgbClr val="DDE7D9"/>
                </a:solidFill>
                <a:latin typeface="Verdana"/>
                <a:ea typeface="Aptos"/>
                <a:cs typeface="Aptos"/>
              </a:rPr>
              <a:t>Southwell Energy Local Club · SHOCK AGM</a:t>
            </a:r>
          </a:p>
        </p:txBody>
      </p:sp>
      <p:pic>
        <p:nvPicPr>
          <p:cNvPr id="21" name="SHOCK logo" descr="Official SHOCK logo supplied by the us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512" y="393192"/>
            <a:ext cx="1444752" cy="50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378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1002</Words>
  <Application>Microsoft Office PowerPoint</Application>
  <PresentationFormat>Widescreen</PresentationFormat>
  <Paragraphs>184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Georgia</vt:lpstr>
      <vt:lpstr>Verdana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 Cartwright</dc:creator>
  <cp:lastModifiedBy>Tilley, Simon</cp:lastModifiedBy>
  <cp:revision>1</cp:revision>
  <dcterms:created xsi:type="dcterms:W3CDTF">2026-09-23T06:55:07Z</dcterms:created>
  <dcterms:modified xsi:type="dcterms:W3CDTF">2026-09-24T11:04:34Z</dcterms:modified>
</cp:coreProperties>
</file>